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1" r:id="rId4"/>
    <p:sldId id="262" r:id="rId5"/>
    <p:sldId id="268" r:id="rId6"/>
    <p:sldId id="259" r:id="rId7"/>
    <p:sldId id="263" r:id="rId8"/>
    <p:sldId id="265" r:id="rId9"/>
    <p:sldId id="269" r:id="rId10"/>
    <p:sldId id="264" r:id="rId11"/>
    <p:sldId id="266" r:id="rId12"/>
    <p:sldId id="267" r:id="rId1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DDFC98-EA95-4D5C-9DE5-E09ABEB94A45}" v="1129" dt="2021-06-20T11:44:41.126"/>
    <p1510:client id="{A55422B7-837F-11EE-FC3C-B165904D6F19}" v="1430" dt="2021-06-20T12:04:31.0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B250DBD-7F19-440E-A5DC-7FC8A8328A33}" type="datetimeFigureOut">
              <a:rPr lang="en-GB" smtClean="0"/>
              <a:t>25/06/2024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0ECBCA-83B4-41E0-B8F1-63CFEBDC76EB}" type="slidenum">
              <a:rPr lang="en-GB" smtClean="0"/>
              <a:t>‹#›</a:t>
            </a:fld>
            <a:endParaRPr lang="en-GB"/>
          </a:p>
        </p:txBody>
      </p:sp>
    </p:spTree>
    <p:extLst>
      <p:ext uri="{BB962C8B-B14F-4D97-AF65-F5344CB8AC3E}">
        <p14:creationId xmlns:p14="http://schemas.microsoft.com/office/powerpoint/2010/main" val="3388551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B250DBD-7F19-440E-A5DC-7FC8A8328A33}" type="datetimeFigureOut">
              <a:rPr lang="en-GB" smtClean="0"/>
              <a:t>25/06/2024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0ECBCA-83B4-41E0-B8F1-63CFEBDC76EB}" type="slidenum">
              <a:rPr lang="en-GB" smtClean="0"/>
              <a:t>‹#›</a:t>
            </a:fld>
            <a:endParaRPr lang="en-GB"/>
          </a:p>
        </p:txBody>
      </p:sp>
    </p:spTree>
    <p:extLst>
      <p:ext uri="{BB962C8B-B14F-4D97-AF65-F5344CB8AC3E}">
        <p14:creationId xmlns:p14="http://schemas.microsoft.com/office/powerpoint/2010/main" val="3128967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B250DBD-7F19-440E-A5DC-7FC8A8328A33}" type="datetimeFigureOut">
              <a:rPr lang="en-GB" smtClean="0"/>
              <a:t>25/06/2024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0ECBCA-83B4-41E0-B8F1-63CFEBDC76EB}" type="slidenum">
              <a:rPr lang="en-GB" smtClean="0"/>
              <a:t>‹#›</a:t>
            </a:fld>
            <a:endParaRPr lang="en-GB"/>
          </a:p>
        </p:txBody>
      </p:sp>
    </p:spTree>
    <p:extLst>
      <p:ext uri="{BB962C8B-B14F-4D97-AF65-F5344CB8AC3E}">
        <p14:creationId xmlns:p14="http://schemas.microsoft.com/office/powerpoint/2010/main" val="1385426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B250DBD-7F19-440E-A5DC-7FC8A8328A33}" type="datetimeFigureOut">
              <a:rPr lang="en-GB" smtClean="0"/>
              <a:t>25/06/2024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0ECBCA-83B4-41E0-B8F1-63CFEBDC76EB}" type="slidenum">
              <a:rPr lang="en-GB" smtClean="0"/>
              <a:t>‹#›</a:t>
            </a:fld>
            <a:endParaRPr lang="en-GB"/>
          </a:p>
        </p:txBody>
      </p:sp>
    </p:spTree>
    <p:extLst>
      <p:ext uri="{BB962C8B-B14F-4D97-AF65-F5344CB8AC3E}">
        <p14:creationId xmlns:p14="http://schemas.microsoft.com/office/powerpoint/2010/main" val="1626810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B250DBD-7F19-440E-A5DC-7FC8A8328A33}" type="datetimeFigureOut">
              <a:rPr lang="en-GB" smtClean="0"/>
              <a:t>25/06/2024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0ECBCA-83B4-41E0-B8F1-63CFEBDC76EB}" type="slidenum">
              <a:rPr lang="en-GB" smtClean="0"/>
              <a:t>‹#›</a:t>
            </a:fld>
            <a:endParaRPr lang="en-GB"/>
          </a:p>
        </p:txBody>
      </p:sp>
    </p:spTree>
    <p:extLst>
      <p:ext uri="{BB962C8B-B14F-4D97-AF65-F5344CB8AC3E}">
        <p14:creationId xmlns:p14="http://schemas.microsoft.com/office/powerpoint/2010/main" val="572995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B250DBD-7F19-440E-A5DC-7FC8A8328A33}" type="datetimeFigureOut">
              <a:rPr lang="en-GB" smtClean="0"/>
              <a:t>25/06/2024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0ECBCA-83B4-41E0-B8F1-63CFEBDC76EB}" type="slidenum">
              <a:rPr lang="en-GB" smtClean="0"/>
              <a:t>‹#›</a:t>
            </a:fld>
            <a:endParaRPr lang="en-GB"/>
          </a:p>
        </p:txBody>
      </p:sp>
    </p:spTree>
    <p:extLst>
      <p:ext uri="{BB962C8B-B14F-4D97-AF65-F5344CB8AC3E}">
        <p14:creationId xmlns:p14="http://schemas.microsoft.com/office/powerpoint/2010/main" val="2758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B250DBD-7F19-440E-A5DC-7FC8A8328A33}" type="datetimeFigureOut">
              <a:rPr lang="en-GB" smtClean="0"/>
              <a:t>25/06/2024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0ECBCA-83B4-41E0-B8F1-63CFEBDC76EB}" type="slidenum">
              <a:rPr lang="en-GB" smtClean="0"/>
              <a:t>‹#›</a:t>
            </a:fld>
            <a:endParaRPr lang="en-GB"/>
          </a:p>
        </p:txBody>
      </p:sp>
    </p:spTree>
    <p:extLst>
      <p:ext uri="{BB962C8B-B14F-4D97-AF65-F5344CB8AC3E}">
        <p14:creationId xmlns:p14="http://schemas.microsoft.com/office/powerpoint/2010/main" val="3399397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B250DBD-7F19-440E-A5DC-7FC8A8328A33}" type="datetimeFigureOut">
              <a:rPr lang="en-GB" smtClean="0"/>
              <a:t>25/06/2024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0ECBCA-83B4-41E0-B8F1-63CFEBDC76EB}" type="slidenum">
              <a:rPr lang="en-GB" smtClean="0"/>
              <a:t>‹#›</a:t>
            </a:fld>
            <a:endParaRPr lang="en-GB"/>
          </a:p>
        </p:txBody>
      </p:sp>
    </p:spTree>
    <p:extLst>
      <p:ext uri="{BB962C8B-B14F-4D97-AF65-F5344CB8AC3E}">
        <p14:creationId xmlns:p14="http://schemas.microsoft.com/office/powerpoint/2010/main" val="3356210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250DBD-7F19-440E-A5DC-7FC8A8328A33}" type="datetimeFigureOut">
              <a:rPr lang="en-GB" smtClean="0"/>
              <a:t>25/06/2024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0ECBCA-83B4-41E0-B8F1-63CFEBDC76EB}" type="slidenum">
              <a:rPr lang="en-GB" smtClean="0"/>
              <a:t>‹#›</a:t>
            </a:fld>
            <a:endParaRPr lang="en-GB"/>
          </a:p>
        </p:txBody>
      </p:sp>
    </p:spTree>
    <p:extLst>
      <p:ext uri="{BB962C8B-B14F-4D97-AF65-F5344CB8AC3E}">
        <p14:creationId xmlns:p14="http://schemas.microsoft.com/office/powerpoint/2010/main" val="816323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250DBD-7F19-440E-A5DC-7FC8A8328A33}" type="datetimeFigureOut">
              <a:rPr lang="en-GB" smtClean="0"/>
              <a:t>25/06/2024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0ECBCA-83B4-41E0-B8F1-63CFEBDC76EB}" type="slidenum">
              <a:rPr lang="en-GB" smtClean="0"/>
              <a:t>‹#›</a:t>
            </a:fld>
            <a:endParaRPr lang="en-GB"/>
          </a:p>
        </p:txBody>
      </p:sp>
    </p:spTree>
    <p:extLst>
      <p:ext uri="{BB962C8B-B14F-4D97-AF65-F5344CB8AC3E}">
        <p14:creationId xmlns:p14="http://schemas.microsoft.com/office/powerpoint/2010/main" val="802675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250DBD-7F19-440E-A5DC-7FC8A8328A33}" type="datetimeFigureOut">
              <a:rPr lang="en-GB" smtClean="0"/>
              <a:t>25/06/2024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0ECBCA-83B4-41E0-B8F1-63CFEBDC76EB}" type="slidenum">
              <a:rPr lang="en-GB" smtClean="0"/>
              <a:t>‹#›</a:t>
            </a:fld>
            <a:endParaRPr lang="en-GB"/>
          </a:p>
        </p:txBody>
      </p:sp>
    </p:spTree>
    <p:extLst>
      <p:ext uri="{BB962C8B-B14F-4D97-AF65-F5344CB8AC3E}">
        <p14:creationId xmlns:p14="http://schemas.microsoft.com/office/powerpoint/2010/main" val="1156192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250DBD-7F19-440E-A5DC-7FC8A8328A33}" type="datetimeFigureOut">
              <a:rPr lang="en-GB" smtClean="0"/>
              <a:t>25/06/2024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0ECBCA-83B4-41E0-B8F1-63CFEBDC76EB}" type="slidenum">
              <a:rPr lang="en-GB" smtClean="0"/>
              <a:t>‹#›</a:t>
            </a:fld>
            <a:endParaRPr lang="en-GB"/>
          </a:p>
        </p:txBody>
      </p:sp>
    </p:spTree>
    <p:extLst>
      <p:ext uri="{BB962C8B-B14F-4D97-AF65-F5344CB8AC3E}">
        <p14:creationId xmlns:p14="http://schemas.microsoft.com/office/powerpoint/2010/main" val="534609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wrenclass@lavant.w-sussex.sch.u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0928"/>
            <a:ext cx="10515600" cy="1325563"/>
          </a:xfrm>
        </p:spPr>
        <p:txBody>
          <a:bodyPr>
            <a:normAutofit/>
          </a:bodyPr>
          <a:lstStyle/>
          <a:p>
            <a:pPr algn="ctr"/>
            <a:r>
              <a:rPr lang="en-GB" b="1" dirty="0">
                <a:latin typeface="Comic Sans MS" panose="030F0702030302020204" pitchFamily="66" charset="0"/>
              </a:rPr>
              <a:t>Welcome to Wren Class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1557448">
            <a:off x="3389929" y="1880871"/>
            <a:ext cx="3798460" cy="2848845"/>
          </a:xfrm>
          <a:prstGeom prst="rect">
            <a:avLst/>
          </a:prstGeom>
          <a:ln w="57150">
            <a:solidFill>
              <a:srgbClr val="800000"/>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54266">
            <a:off x="663505" y="1612296"/>
            <a:ext cx="2966170" cy="2224628"/>
          </a:xfrm>
          <a:prstGeom prst="rect">
            <a:avLst/>
          </a:prstGeom>
          <a:ln w="57150">
            <a:solidFill>
              <a:srgbClr val="800000"/>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086871">
            <a:off x="9337628" y="1426265"/>
            <a:ext cx="2842412" cy="2131809"/>
          </a:xfrm>
          <a:prstGeom prst="rect">
            <a:avLst/>
          </a:prstGeom>
          <a:ln w="57150">
            <a:solidFill>
              <a:srgbClr val="800000"/>
            </a:solidFill>
          </a:ln>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636481">
            <a:off x="6482833" y="2029467"/>
            <a:ext cx="3453505" cy="2590128"/>
          </a:xfrm>
          <a:prstGeom prst="rect">
            <a:avLst/>
          </a:prstGeom>
          <a:ln w="57150">
            <a:solidFill>
              <a:srgbClr val="800000"/>
            </a:solidFill>
          </a:ln>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92284">
            <a:off x="375905" y="3861106"/>
            <a:ext cx="3541370" cy="2656028"/>
          </a:xfrm>
          <a:prstGeom prst="rect">
            <a:avLst/>
          </a:prstGeom>
          <a:ln w="57150">
            <a:solidFill>
              <a:srgbClr val="800000"/>
            </a:solidFill>
          </a:ln>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36954" y="4120912"/>
            <a:ext cx="3178629" cy="2383971"/>
          </a:xfrm>
          <a:prstGeom prst="rect">
            <a:avLst/>
          </a:prstGeom>
          <a:ln w="57150">
            <a:solidFill>
              <a:srgbClr val="800000"/>
            </a:solidFill>
          </a:ln>
        </p:spPr>
      </p:pic>
      <p:sp>
        <p:nvSpPr>
          <p:cNvPr id="10" name="TextBox 9"/>
          <p:cNvSpPr txBox="1"/>
          <p:nvPr/>
        </p:nvSpPr>
        <p:spPr>
          <a:xfrm>
            <a:off x="4237339" y="5427666"/>
            <a:ext cx="4185930" cy="1077218"/>
          </a:xfrm>
          <a:prstGeom prst="rect">
            <a:avLst/>
          </a:prstGeom>
          <a:noFill/>
        </p:spPr>
        <p:txBody>
          <a:bodyPr wrap="square" rtlCol="0">
            <a:spAutoFit/>
          </a:bodyPr>
          <a:lstStyle/>
          <a:p>
            <a:pPr algn="ctr"/>
            <a:r>
              <a:rPr lang="en-GB" sz="3200" dirty="0" smtClean="0">
                <a:solidFill>
                  <a:srgbClr val="800000"/>
                </a:solidFill>
                <a:latin typeface="Comic Sans MS" panose="030F0702030302020204" pitchFamily="66" charset="0"/>
              </a:rPr>
              <a:t>Always aiming for our best</a:t>
            </a:r>
            <a:endParaRPr lang="en-GB" sz="3200" dirty="0">
              <a:solidFill>
                <a:srgbClr val="800000"/>
              </a:solidFill>
              <a:latin typeface="Comic Sans MS" panose="030F0702030302020204" pitchFamily="66" charset="0"/>
            </a:endParaRPr>
          </a:p>
        </p:txBody>
      </p:sp>
    </p:spTree>
    <p:extLst>
      <p:ext uri="{BB962C8B-B14F-4D97-AF65-F5344CB8AC3E}">
        <p14:creationId xmlns:p14="http://schemas.microsoft.com/office/powerpoint/2010/main" val="1156865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786CF-AC9C-4050-8E04-46B7F7D47661}"/>
              </a:ext>
            </a:extLst>
          </p:cNvPr>
          <p:cNvSpPr>
            <a:spLocks noGrp="1"/>
          </p:cNvSpPr>
          <p:nvPr>
            <p:ph type="title"/>
          </p:nvPr>
        </p:nvSpPr>
        <p:spPr>
          <a:xfrm>
            <a:off x="392502" y="115743"/>
            <a:ext cx="10515600" cy="1089602"/>
          </a:xfrm>
        </p:spPr>
        <p:txBody>
          <a:bodyPr/>
          <a:lstStyle/>
          <a:p>
            <a:r>
              <a:rPr lang="en-US" dirty="0">
                <a:latin typeface="Comic Sans MS" panose="030F0702030302020204" pitchFamily="66" charset="0"/>
                <a:cs typeface="Calibri Light"/>
              </a:rPr>
              <a:t>House keeping</a:t>
            </a:r>
            <a:endParaRPr lang="en-US"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DB81C50F-5E48-4782-B518-7CCA20DBD573}"/>
              </a:ext>
            </a:extLst>
          </p:cNvPr>
          <p:cNvSpPr>
            <a:spLocks noGrp="1"/>
          </p:cNvSpPr>
          <p:nvPr>
            <p:ph idx="1"/>
          </p:nvPr>
        </p:nvSpPr>
        <p:spPr>
          <a:xfrm>
            <a:off x="392502" y="1205345"/>
            <a:ext cx="11435750" cy="5374183"/>
          </a:xfrm>
        </p:spPr>
        <p:txBody>
          <a:bodyPr vert="horz" lIns="91440" tIns="45720" rIns="91440" bIns="45720" rtlCol="0" anchor="t">
            <a:noAutofit/>
          </a:bodyPr>
          <a:lstStyle/>
          <a:p>
            <a:r>
              <a:rPr lang="en-US" sz="2400" dirty="0">
                <a:latin typeface="Comic Sans MS" panose="030F0702030302020204" pitchFamily="66" charset="0"/>
                <a:cs typeface="Calibri"/>
              </a:rPr>
              <a:t>Name </a:t>
            </a:r>
            <a:r>
              <a:rPr lang="en-US" sz="2400" dirty="0" smtClean="0">
                <a:latin typeface="Comic Sans MS" panose="030F0702030302020204" pitchFamily="66" charset="0"/>
                <a:cs typeface="Calibri"/>
              </a:rPr>
              <a:t>everything – biro or sewn in labels are the best.</a:t>
            </a:r>
            <a:endParaRPr lang="en-US" sz="2400" dirty="0">
              <a:latin typeface="Comic Sans MS" panose="030F0702030302020204" pitchFamily="66" charset="0"/>
              <a:cs typeface="Calibri"/>
            </a:endParaRPr>
          </a:p>
          <a:p>
            <a:r>
              <a:rPr lang="en-US" sz="2400" dirty="0">
                <a:latin typeface="Comic Sans MS" panose="030F0702030302020204" pitchFamily="66" charset="0"/>
                <a:cs typeface="Calibri"/>
              </a:rPr>
              <a:t>Please provide a pair of </a:t>
            </a:r>
            <a:r>
              <a:rPr lang="en-US" sz="2400" dirty="0" smtClean="0">
                <a:latin typeface="Comic Sans MS" panose="030F0702030302020204" pitchFamily="66" charset="0"/>
                <a:cs typeface="Calibri"/>
              </a:rPr>
              <a:t>named </a:t>
            </a:r>
            <a:r>
              <a:rPr lang="en-US" sz="2400" dirty="0">
                <a:latin typeface="Comic Sans MS" panose="030F0702030302020204" pitchFamily="66" charset="0"/>
                <a:cs typeface="Calibri"/>
              </a:rPr>
              <a:t>wellies to keep in school</a:t>
            </a:r>
            <a:r>
              <a:rPr lang="en-US" sz="2400" dirty="0" smtClean="0">
                <a:latin typeface="Comic Sans MS" panose="030F0702030302020204" pitchFamily="66" charset="0"/>
                <a:cs typeface="Calibri"/>
              </a:rPr>
              <a:t>.</a:t>
            </a:r>
          </a:p>
          <a:p>
            <a:r>
              <a:rPr lang="en-US" sz="2400" dirty="0" smtClean="0">
                <a:latin typeface="Comic Sans MS" panose="030F0702030302020204" pitchFamily="66" charset="0"/>
                <a:cs typeface="Calibri"/>
              </a:rPr>
              <a:t>Please make sure their book bag and books come into school </a:t>
            </a:r>
            <a:r>
              <a:rPr lang="en-US" sz="2400" b="1" dirty="0" smtClean="0">
                <a:latin typeface="Comic Sans MS" panose="030F0702030302020204" pitchFamily="66" charset="0"/>
                <a:cs typeface="Calibri"/>
              </a:rPr>
              <a:t>each day</a:t>
            </a:r>
            <a:r>
              <a:rPr lang="en-US" sz="2400" dirty="0" smtClean="0">
                <a:latin typeface="Comic Sans MS" panose="030F0702030302020204" pitchFamily="66" charset="0"/>
                <a:cs typeface="Calibri"/>
              </a:rPr>
              <a:t>. While we plan to read with them at certain times each week, we also grab every small opportunity to do this as regularly as we can. Book bags also allow us to send home letters and homework without it getting lost.</a:t>
            </a:r>
            <a:endParaRPr lang="en-US" sz="2400" dirty="0">
              <a:latin typeface="Comic Sans MS" panose="030F0702030302020204" pitchFamily="66" charset="0"/>
              <a:cs typeface="Calibri"/>
            </a:endParaRPr>
          </a:p>
          <a:p>
            <a:r>
              <a:rPr lang="en-US" sz="2400" dirty="0">
                <a:latin typeface="Comic Sans MS" panose="030F0702030302020204" pitchFamily="66" charset="0"/>
                <a:cs typeface="Calibri"/>
              </a:rPr>
              <a:t>Please send your child into school each Wednesday in our school PE kit.</a:t>
            </a:r>
          </a:p>
          <a:p>
            <a:r>
              <a:rPr lang="en-US" sz="2400" dirty="0">
                <a:latin typeface="Comic Sans MS" panose="030F0702030302020204" pitchFamily="66" charset="0"/>
                <a:cs typeface="Calibri"/>
              </a:rPr>
              <a:t>We provide (courtesy of The Friends) a water bottle for your child. You can replace it </a:t>
            </a:r>
            <a:r>
              <a:rPr lang="en-US" sz="2400" dirty="0" smtClean="0">
                <a:latin typeface="Comic Sans MS" panose="030F0702030302020204" pitchFamily="66" charset="0"/>
                <a:cs typeface="Calibri"/>
              </a:rPr>
              <a:t>(The whole thing or just the lid) whenever </a:t>
            </a:r>
            <a:r>
              <a:rPr lang="en-US" sz="2400" dirty="0">
                <a:latin typeface="Comic Sans MS" panose="030F0702030302020204" pitchFamily="66" charset="0"/>
                <a:cs typeface="Calibri"/>
              </a:rPr>
              <a:t>you wish from the school office. The children will bring it home daily for washing and refilling.</a:t>
            </a:r>
          </a:p>
          <a:p>
            <a:r>
              <a:rPr lang="en-US" sz="2400" dirty="0">
                <a:latin typeface="Comic Sans MS" panose="030F0702030302020204" pitchFamily="66" charset="0"/>
                <a:cs typeface="Calibri"/>
              </a:rPr>
              <a:t>Children have their own drawer to put their book </a:t>
            </a:r>
            <a:r>
              <a:rPr lang="en-US" sz="2400" dirty="0" smtClean="0">
                <a:latin typeface="Comic Sans MS" panose="030F0702030302020204" pitchFamily="66" charset="0"/>
                <a:cs typeface="Calibri"/>
              </a:rPr>
              <a:t>bag and jumper </a:t>
            </a:r>
            <a:r>
              <a:rPr lang="en-US" sz="2400" dirty="0">
                <a:latin typeface="Comic Sans MS" panose="030F0702030302020204" pitchFamily="66" charset="0"/>
                <a:cs typeface="Calibri"/>
              </a:rPr>
              <a:t>in.</a:t>
            </a:r>
          </a:p>
          <a:p>
            <a:r>
              <a:rPr lang="en-US" sz="2400" dirty="0">
                <a:latin typeface="Comic Sans MS" panose="030F0702030302020204" pitchFamily="66" charset="0"/>
                <a:cs typeface="Calibri"/>
              </a:rPr>
              <a:t>Each morning all children will be offered fruit and milk. Once 5 </a:t>
            </a:r>
            <a:r>
              <a:rPr lang="en-US" sz="2400" dirty="0" err="1">
                <a:latin typeface="Comic Sans MS" panose="030F0702030302020204" pitchFamily="66" charset="0"/>
                <a:cs typeface="Calibri"/>
              </a:rPr>
              <a:t>yrs</a:t>
            </a:r>
            <a:r>
              <a:rPr lang="en-US" sz="2400" dirty="0">
                <a:latin typeface="Comic Sans MS" panose="030F0702030302020204" pitchFamily="66" charset="0"/>
                <a:cs typeface="Calibri"/>
              </a:rPr>
              <a:t> old you need to pay if your child would still like </a:t>
            </a:r>
            <a:r>
              <a:rPr lang="en-US" sz="2400" dirty="0" smtClean="0">
                <a:latin typeface="Comic Sans MS" panose="030F0702030302020204" pitchFamily="66" charset="0"/>
                <a:cs typeface="Calibri"/>
              </a:rPr>
              <a:t>milk. </a:t>
            </a:r>
            <a:r>
              <a:rPr lang="en-US" sz="2400" dirty="0">
                <a:latin typeface="Comic Sans MS" panose="030F0702030302020204" pitchFamily="66" charset="0"/>
                <a:cs typeface="Calibri"/>
              </a:rPr>
              <a:t>Water bottles are always available.</a:t>
            </a:r>
          </a:p>
        </p:txBody>
      </p:sp>
    </p:spTree>
    <p:extLst>
      <p:ext uri="{BB962C8B-B14F-4D97-AF65-F5344CB8AC3E}">
        <p14:creationId xmlns:p14="http://schemas.microsoft.com/office/powerpoint/2010/main" val="127685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F54B9-9D07-4F8F-97A4-D5F012B02EE5}"/>
              </a:ext>
            </a:extLst>
          </p:cNvPr>
          <p:cNvSpPr>
            <a:spLocks noGrp="1"/>
          </p:cNvSpPr>
          <p:nvPr>
            <p:ph type="title"/>
          </p:nvPr>
        </p:nvSpPr>
        <p:spPr/>
        <p:txBody>
          <a:bodyPr/>
          <a:lstStyle/>
          <a:p>
            <a:r>
              <a:rPr lang="en-US" dirty="0" err="1" smtClean="0">
                <a:latin typeface="Comic Sans MS" panose="030F0702030302020204" pitchFamily="66" charset="0"/>
                <a:cs typeface="Calibri Light"/>
              </a:rPr>
              <a:t>SeeSaw</a:t>
            </a:r>
            <a:endParaRPr lang="en-US"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1896D9E3-96CF-45ED-A4E4-2BC1BA47F94C}"/>
              </a:ext>
            </a:extLst>
          </p:cNvPr>
          <p:cNvSpPr>
            <a:spLocks noGrp="1"/>
          </p:cNvSpPr>
          <p:nvPr>
            <p:ph idx="1"/>
          </p:nvPr>
        </p:nvSpPr>
        <p:spPr>
          <a:xfrm>
            <a:off x="838200" y="1407613"/>
            <a:ext cx="10515600" cy="4940935"/>
          </a:xfrm>
        </p:spPr>
        <p:txBody>
          <a:bodyPr vert="horz" lIns="91440" tIns="45720" rIns="91440" bIns="45720" rtlCol="0" anchor="t">
            <a:normAutofit lnSpcReduction="10000"/>
          </a:bodyPr>
          <a:lstStyle/>
          <a:p>
            <a:r>
              <a:rPr lang="en-US" sz="3000" dirty="0">
                <a:latin typeface="Comic Sans MS" panose="030F0702030302020204" pitchFamily="66" charset="0"/>
                <a:cs typeface="Calibri"/>
              </a:rPr>
              <a:t>Log in details will be sent to you in the </a:t>
            </a:r>
            <a:r>
              <a:rPr lang="en-US" sz="3000" dirty="0" smtClean="0">
                <a:latin typeface="Comic Sans MS" panose="030F0702030302020204" pitchFamily="66" charset="0"/>
                <a:cs typeface="Calibri"/>
              </a:rPr>
              <a:t>first </a:t>
            </a:r>
            <a:r>
              <a:rPr lang="en-US" sz="3000" dirty="0">
                <a:latin typeface="Comic Sans MS" panose="030F0702030302020204" pitchFamily="66" charset="0"/>
                <a:cs typeface="Calibri"/>
              </a:rPr>
              <a:t>few weeks of term.</a:t>
            </a:r>
          </a:p>
          <a:p>
            <a:r>
              <a:rPr lang="en-US" sz="3000" dirty="0">
                <a:latin typeface="Comic Sans MS" panose="030F0702030302020204" pitchFamily="66" charset="0"/>
                <a:cs typeface="Calibri"/>
              </a:rPr>
              <a:t>You can then download the app and log in</a:t>
            </a:r>
            <a:r>
              <a:rPr lang="en-US" sz="3000" dirty="0" smtClean="0">
                <a:latin typeface="Comic Sans MS" panose="030F0702030302020204" pitchFamily="66" charset="0"/>
                <a:cs typeface="Calibri"/>
              </a:rPr>
              <a:t>.</a:t>
            </a:r>
          </a:p>
          <a:p>
            <a:r>
              <a:rPr lang="en-US" sz="3000" dirty="0" smtClean="0">
                <a:latin typeface="Comic Sans MS" panose="030F0702030302020204" pitchFamily="66" charset="0"/>
                <a:cs typeface="Calibri"/>
              </a:rPr>
              <a:t>We will post phonics videos so you can learn the sounds and sometimes </a:t>
            </a:r>
            <a:r>
              <a:rPr lang="en-US" sz="3000" dirty="0" err="1" smtClean="0">
                <a:latin typeface="Comic Sans MS" panose="030F0702030302020204" pitchFamily="66" charset="0"/>
                <a:cs typeface="Calibri"/>
              </a:rPr>
              <a:t>maths</a:t>
            </a:r>
            <a:r>
              <a:rPr lang="en-US" sz="3000" dirty="0" smtClean="0">
                <a:latin typeface="Comic Sans MS" panose="030F0702030302020204" pitchFamily="66" charset="0"/>
                <a:cs typeface="Calibri"/>
              </a:rPr>
              <a:t> videos so you know the approach we’re taking. </a:t>
            </a:r>
          </a:p>
          <a:p>
            <a:r>
              <a:rPr lang="en-US" sz="3000" dirty="0" smtClean="0">
                <a:latin typeface="Comic Sans MS" panose="030F0702030302020204" pitchFamily="66" charset="0"/>
                <a:cs typeface="Calibri"/>
              </a:rPr>
              <a:t>You </a:t>
            </a:r>
            <a:r>
              <a:rPr lang="en-US" sz="3000" dirty="0">
                <a:latin typeface="Comic Sans MS" panose="030F0702030302020204" pitchFamily="66" charset="0"/>
                <a:cs typeface="Calibri"/>
              </a:rPr>
              <a:t>will be able to see some of your child's learning throughout the year.</a:t>
            </a:r>
          </a:p>
          <a:p>
            <a:r>
              <a:rPr lang="en-US" sz="3000" dirty="0">
                <a:latin typeface="Comic Sans MS" panose="030F0702030302020204" pitchFamily="66" charset="0"/>
                <a:cs typeface="Calibri"/>
              </a:rPr>
              <a:t>It can be a way of communicating with us too</a:t>
            </a:r>
            <a:r>
              <a:rPr lang="en-US" sz="3000" dirty="0" smtClean="0">
                <a:latin typeface="Comic Sans MS" panose="030F0702030302020204" pitchFamily="66" charset="0"/>
                <a:cs typeface="Calibri"/>
              </a:rPr>
              <a:t>.</a:t>
            </a:r>
          </a:p>
          <a:p>
            <a:r>
              <a:rPr lang="en-US" sz="3000" dirty="0" smtClean="0">
                <a:latin typeface="Comic Sans MS" panose="030F0702030302020204" pitchFamily="66" charset="0"/>
                <a:cs typeface="Calibri"/>
              </a:rPr>
              <a:t>You can also send an email to:</a:t>
            </a:r>
          </a:p>
          <a:p>
            <a:pPr marL="0" indent="0" algn="ctr">
              <a:buNone/>
            </a:pPr>
            <a:r>
              <a:rPr lang="en-US" sz="3000" dirty="0" smtClean="0">
                <a:latin typeface="Comic Sans MS" panose="030F0702030302020204" pitchFamily="66" charset="0"/>
                <a:cs typeface="Calibri"/>
                <a:hlinkClick r:id="rId2"/>
              </a:rPr>
              <a:t>wrenclass@lavant.w-sussex.sch.uk</a:t>
            </a:r>
            <a:r>
              <a:rPr lang="en-US" sz="3000" dirty="0" smtClean="0">
                <a:latin typeface="Comic Sans MS" panose="030F0702030302020204" pitchFamily="66" charset="0"/>
                <a:cs typeface="Calibri"/>
              </a:rPr>
              <a:t> </a:t>
            </a:r>
            <a:endParaRPr lang="en-US" sz="3000" dirty="0">
              <a:latin typeface="Comic Sans MS" panose="030F0702030302020204" pitchFamily="66" charset="0"/>
              <a:cs typeface="Calibri"/>
            </a:endParaRPr>
          </a:p>
        </p:txBody>
      </p:sp>
    </p:spTree>
    <p:extLst>
      <p:ext uri="{BB962C8B-B14F-4D97-AF65-F5344CB8AC3E}">
        <p14:creationId xmlns:p14="http://schemas.microsoft.com/office/powerpoint/2010/main" val="3554756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58126-60DA-4229-9739-341AD29A4C23}"/>
              </a:ext>
            </a:extLst>
          </p:cNvPr>
          <p:cNvSpPr>
            <a:spLocks noGrp="1"/>
          </p:cNvSpPr>
          <p:nvPr>
            <p:ph type="title"/>
          </p:nvPr>
        </p:nvSpPr>
        <p:spPr>
          <a:xfrm>
            <a:off x="838200" y="365126"/>
            <a:ext cx="10515600" cy="819440"/>
          </a:xfrm>
        </p:spPr>
        <p:txBody>
          <a:bodyPr/>
          <a:lstStyle/>
          <a:p>
            <a:r>
              <a:rPr lang="en-US" dirty="0">
                <a:latin typeface="Comic Sans MS" panose="030F0702030302020204" pitchFamily="66" charset="0"/>
                <a:cs typeface="Calibri Light"/>
              </a:rPr>
              <a:t>Thank you  for choosing Lavant :)</a:t>
            </a:r>
            <a:endParaRPr lang="en-US"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81509E79-2462-4D86-B0B0-D28B113EE89A}"/>
              </a:ext>
            </a:extLst>
          </p:cNvPr>
          <p:cNvSpPr>
            <a:spLocks noGrp="1"/>
          </p:cNvSpPr>
          <p:nvPr>
            <p:ph idx="1"/>
          </p:nvPr>
        </p:nvSpPr>
        <p:spPr>
          <a:xfrm>
            <a:off x="4506686" y="1184565"/>
            <a:ext cx="7380514" cy="5308700"/>
          </a:xfrm>
        </p:spPr>
        <p:txBody>
          <a:bodyPr vert="horz" lIns="91440" tIns="45720" rIns="91440" bIns="45720" rtlCol="0" anchor="t">
            <a:noAutofit/>
          </a:bodyPr>
          <a:lstStyle/>
          <a:p>
            <a:r>
              <a:rPr lang="en-US" sz="3000" dirty="0">
                <a:latin typeface="Comic Sans MS" panose="030F0702030302020204" pitchFamily="66" charset="0"/>
                <a:cs typeface="Calibri"/>
              </a:rPr>
              <a:t>We very much look forward to getting to know you and your child.</a:t>
            </a:r>
          </a:p>
          <a:p>
            <a:r>
              <a:rPr lang="en-US" sz="3000" dirty="0" smtClean="0">
                <a:latin typeface="Comic Sans MS" panose="030F0702030302020204" pitchFamily="66" charset="0"/>
                <a:cs typeface="Calibri"/>
              </a:rPr>
              <a:t>This </a:t>
            </a:r>
            <a:r>
              <a:rPr lang="en-US" sz="3000" dirty="0">
                <a:latin typeface="Comic Sans MS" panose="030F0702030302020204" pitchFamily="66" charset="0"/>
                <a:cs typeface="Calibri"/>
              </a:rPr>
              <a:t>year we will be </a:t>
            </a:r>
            <a:r>
              <a:rPr lang="en-US" sz="3000" dirty="0" smtClean="0">
                <a:latin typeface="Comic Sans MS" panose="030F0702030302020204" pitchFamily="66" charset="0"/>
                <a:cs typeface="Calibri"/>
              </a:rPr>
              <a:t>working in small groups and running a 2 week timetable with an alternate focus on either </a:t>
            </a:r>
            <a:r>
              <a:rPr lang="en-US" sz="3000" dirty="0" err="1">
                <a:latin typeface="Comic Sans MS" panose="030F0702030302020204" pitchFamily="66" charset="0"/>
                <a:cs typeface="Calibri"/>
              </a:rPr>
              <a:t>M</a:t>
            </a:r>
            <a:r>
              <a:rPr lang="en-US" sz="3000" dirty="0" err="1" smtClean="0">
                <a:latin typeface="Comic Sans MS" panose="030F0702030302020204" pitchFamily="66" charset="0"/>
                <a:cs typeface="Calibri"/>
              </a:rPr>
              <a:t>aths</a:t>
            </a:r>
            <a:r>
              <a:rPr lang="en-US" sz="3000" dirty="0" smtClean="0">
                <a:latin typeface="Comic Sans MS" panose="030F0702030302020204" pitchFamily="66" charset="0"/>
                <a:cs typeface="Calibri"/>
              </a:rPr>
              <a:t> or Learning Journey each day. The children will also have continuous provision which will develop their skills and understanding of our learning focus.</a:t>
            </a:r>
          </a:p>
          <a:p>
            <a:r>
              <a:rPr lang="en-US" sz="3000" dirty="0" smtClean="0">
                <a:latin typeface="Comic Sans MS" panose="030F0702030302020204" pitchFamily="66" charset="0"/>
                <a:cs typeface="Calibri"/>
              </a:rPr>
              <a:t>We are looking forward to some exciting adventures in learning.</a:t>
            </a:r>
            <a:endParaRPr lang="en-US" sz="3000" dirty="0">
              <a:latin typeface="Comic Sans MS" panose="030F0702030302020204" pitchFamily="66" charset="0"/>
              <a:cs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97457">
            <a:off x="808741" y="3735976"/>
            <a:ext cx="3593737" cy="2695303"/>
          </a:xfrm>
          <a:prstGeom prst="rect">
            <a:avLst/>
          </a:prstGeom>
          <a:ln w="76200">
            <a:solidFill>
              <a:srgbClr val="800000"/>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909228" flipH="1">
            <a:off x="699588" y="1523999"/>
            <a:ext cx="2808940" cy="2106705"/>
          </a:xfrm>
          <a:prstGeom prst="rect">
            <a:avLst/>
          </a:prstGeom>
          <a:ln w="76200">
            <a:solidFill>
              <a:srgbClr val="800000"/>
            </a:solidFill>
          </a:ln>
        </p:spPr>
      </p:pic>
    </p:spTree>
    <p:extLst>
      <p:ext uri="{BB962C8B-B14F-4D97-AF65-F5344CB8AC3E}">
        <p14:creationId xmlns:p14="http://schemas.microsoft.com/office/powerpoint/2010/main" val="2280858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502" y="379503"/>
            <a:ext cx="8802189" cy="1325563"/>
          </a:xfrm>
        </p:spPr>
        <p:txBody>
          <a:bodyPr>
            <a:normAutofit/>
          </a:bodyPr>
          <a:lstStyle/>
          <a:p>
            <a:r>
              <a:rPr lang="en-GB" sz="4000" b="1" dirty="0">
                <a:latin typeface="Comic Sans MS" panose="030F0702030302020204" pitchFamily="66" charset="0"/>
              </a:rPr>
              <a:t>What will it be like in Reception?</a:t>
            </a:r>
          </a:p>
        </p:txBody>
      </p:sp>
      <p:sp>
        <p:nvSpPr>
          <p:cNvPr id="3" name="Content Placeholder 2"/>
          <p:cNvSpPr>
            <a:spLocks noGrp="1"/>
          </p:cNvSpPr>
          <p:nvPr>
            <p:ph idx="1"/>
          </p:nvPr>
        </p:nvSpPr>
        <p:spPr>
          <a:xfrm>
            <a:off x="392502" y="1705066"/>
            <a:ext cx="11406996" cy="5027072"/>
          </a:xfrm>
        </p:spPr>
        <p:txBody>
          <a:bodyPr vert="horz" lIns="91440" tIns="45720" rIns="91440" bIns="45720" rtlCol="0" anchor="t">
            <a:normAutofit lnSpcReduction="10000"/>
          </a:bodyPr>
          <a:lstStyle/>
          <a:p>
            <a:pPr marL="0" indent="0">
              <a:buNone/>
            </a:pPr>
            <a:r>
              <a:rPr lang="en-GB" sz="3000" dirty="0">
                <a:latin typeface="Comic Sans MS"/>
              </a:rPr>
              <a:t>Readiness is the key </a:t>
            </a:r>
          </a:p>
          <a:p>
            <a:r>
              <a:rPr lang="en-GB" sz="3000" dirty="0">
                <a:latin typeface="Comic Sans MS"/>
              </a:rPr>
              <a:t>Lots of play</a:t>
            </a:r>
          </a:p>
          <a:p>
            <a:r>
              <a:rPr lang="en-GB" sz="3000" dirty="0">
                <a:latin typeface="Comic Sans MS"/>
              </a:rPr>
              <a:t>Lots of talking and listening and asking and answering questions.</a:t>
            </a:r>
          </a:p>
          <a:p>
            <a:r>
              <a:rPr lang="en-GB" sz="3000" dirty="0">
                <a:latin typeface="Comic Sans MS"/>
              </a:rPr>
              <a:t>Fine motor skills development – develop strength in muscles of fingers.</a:t>
            </a:r>
          </a:p>
          <a:p>
            <a:r>
              <a:rPr lang="en-GB" sz="3000" dirty="0">
                <a:latin typeface="Comic Sans MS"/>
              </a:rPr>
              <a:t>Daily phonics and maths input.</a:t>
            </a:r>
          </a:p>
          <a:p>
            <a:r>
              <a:rPr lang="en-GB" sz="3000" dirty="0">
                <a:latin typeface="Comic Sans MS"/>
              </a:rPr>
              <a:t>Planning linked to the curriculum and children's interests.</a:t>
            </a:r>
          </a:p>
          <a:p>
            <a:r>
              <a:rPr lang="en-GB" sz="3000" dirty="0">
                <a:latin typeface="Comic Sans MS"/>
              </a:rPr>
              <a:t>All children read every day as part of phonics sessions.</a:t>
            </a:r>
          </a:p>
          <a:p>
            <a:r>
              <a:rPr lang="en-GB" sz="3000" dirty="0">
                <a:latin typeface="Comic Sans MS"/>
              </a:rPr>
              <a:t>Guided reading will begin when children are ready.</a:t>
            </a:r>
            <a:endParaRPr lang="en-GB" sz="3000" dirty="0">
              <a:latin typeface="Comic Sans MS" panose="030F0702030302020204"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630225">
            <a:off x="9409388" y="563405"/>
            <a:ext cx="2175413" cy="1631560"/>
          </a:xfrm>
          <a:prstGeom prst="rect">
            <a:avLst/>
          </a:prstGeom>
          <a:ln w="57150">
            <a:solidFill>
              <a:srgbClr val="800000"/>
            </a:solidFill>
          </a:ln>
        </p:spPr>
      </p:pic>
    </p:spTree>
    <p:extLst>
      <p:ext uri="{BB962C8B-B14F-4D97-AF65-F5344CB8AC3E}">
        <p14:creationId xmlns:p14="http://schemas.microsoft.com/office/powerpoint/2010/main" val="776914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C2C62-8152-499D-9685-300EE42A68C8}"/>
              </a:ext>
            </a:extLst>
          </p:cNvPr>
          <p:cNvSpPr>
            <a:spLocks noGrp="1"/>
          </p:cNvSpPr>
          <p:nvPr>
            <p:ph type="title"/>
          </p:nvPr>
        </p:nvSpPr>
        <p:spPr/>
        <p:txBody>
          <a:bodyPr/>
          <a:lstStyle/>
          <a:p>
            <a:r>
              <a:rPr lang="en-US" dirty="0">
                <a:latin typeface="Comic Sans MS" panose="030F0702030302020204" pitchFamily="66" charset="0"/>
                <a:cs typeface="Calibri Light"/>
              </a:rPr>
              <a:t>Expectations</a:t>
            </a:r>
            <a:endParaRPr lang="en-US"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B1FD4D60-16F2-4AC4-A863-3958C9080680}"/>
              </a:ext>
            </a:extLst>
          </p:cNvPr>
          <p:cNvSpPr>
            <a:spLocks noGrp="1"/>
          </p:cNvSpPr>
          <p:nvPr>
            <p:ph idx="1"/>
          </p:nvPr>
        </p:nvSpPr>
        <p:spPr>
          <a:xfrm>
            <a:off x="315685" y="2040707"/>
            <a:ext cx="9037320" cy="4351338"/>
          </a:xfrm>
        </p:spPr>
        <p:txBody>
          <a:bodyPr vert="horz" lIns="91440" tIns="45720" rIns="91440" bIns="45720" rtlCol="0" anchor="t">
            <a:normAutofit fontScale="85000" lnSpcReduction="20000"/>
          </a:bodyPr>
          <a:lstStyle/>
          <a:p>
            <a:r>
              <a:rPr lang="en-US" sz="3000" dirty="0">
                <a:latin typeface="Comic Sans MS" panose="030F0702030302020204" pitchFamily="66" charset="0"/>
                <a:cs typeface="Calibri"/>
              </a:rPr>
              <a:t>First few weeks will be spent settling in, setting expectations, creating a whole class ethos and culture</a:t>
            </a:r>
            <a:r>
              <a:rPr lang="en-US" sz="3000" dirty="0" smtClean="0">
                <a:latin typeface="Comic Sans MS" panose="030F0702030302020204" pitchFamily="66" charset="0"/>
                <a:cs typeface="Calibri"/>
              </a:rPr>
              <a:t>. Positive relationships are at the heart of learning.</a:t>
            </a:r>
            <a:endParaRPr lang="en-US" sz="3000" dirty="0">
              <a:latin typeface="Comic Sans MS" panose="030F0702030302020204" pitchFamily="66" charset="0"/>
              <a:cs typeface="Calibri"/>
            </a:endParaRPr>
          </a:p>
          <a:p>
            <a:r>
              <a:rPr lang="en-US" sz="3000" dirty="0">
                <a:latin typeface="Comic Sans MS" panose="030F0702030302020204" pitchFamily="66" charset="0"/>
                <a:cs typeface="Calibri"/>
              </a:rPr>
              <a:t>We are a nurturing school. We really encourage children to have a go, aim for their best and learn from their mistakes. </a:t>
            </a:r>
            <a:endParaRPr lang="en-US" sz="3000" dirty="0" smtClean="0">
              <a:latin typeface="Comic Sans MS" panose="030F0702030302020204" pitchFamily="66" charset="0"/>
              <a:cs typeface="Calibri"/>
            </a:endParaRPr>
          </a:p>
          <a:p>
            <a:r>
              <a:rPr lang="en-US" sz="3000" dirty="0" smtClean="0">
                <a:latin typeface="Comic Sans MS" panose="030F0702030302020204" pitchFamily="66" charset="0"/>
                <a:cs typeface="Calibri"/>
              </a:rPr>
              <a:t>We want the children to take risks, be curious and ask questions – to be active learners.</a:t>
            </a:r>
          </a:p>
          <a:p>
            <a:r>
              <a:rPr lang="en-US" sz="3000" dirty="0" smtClean="0">
                <a:latin typeface="Comic Sans MS" panose="030F0702030302020204" pitchFamily="66" charset="0"/>
                <a:cs typeface="Calibri"/>
              </a:rPr>
              <a:t>There will be lots of talking and playing with the children to get to know them.</a:t>
            </a:r>
          </a:p>
          <a:p>
            <a:r>
              <a:rPr lang="en-US" sz="3000" dirty="0" smtClean="0">
                <a:latin typeface="Comic Sans MS" panose="030F0702030302020204" pitchFamily="66" charset="0"/>
                <a:cs typeface="Calibri"/>
              </a:rPr>
              <a:t>Everything </a:t>
            </a:r>
            <a:r>
              <a:rPr lang="en-US" sz="3000" dirty="0">
                <a:latin typeface="Comic Sans MS" panose="030F0702030302020204" pitchFamily="66" charset="0"/>
                <a:cs typeface="Calibri"/>
              </a:rPr>
              <a:t>we do is underpinned by our school Christian values.</a:t>
            </a:r>
          </a:p>
          <a:p>
            <a:endParaRPr lang="en-US" dirty="0">
              <a:cs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41336">
            <a:off x="8868694" y="456369"/>
            <a:ext cx="2888322" cy="2166241"/>
          </a:xfrm>
          <a:prstGeom prst="rect">
            <a:avLst/>
          </a:prstGeom>
          <a:ln w="76200">
            <a:solidFill>
              <a:srgbClr val="800000"/>
            </a:solidFill>
          </a:ln>
        </p:spPr>
      </p:pic>
    </p:spTree>
    <p:extLst>
      <p:ext uri="{BB962C8B-B14F-4D97-AF65-F5344CB8AC3E}">
        <p14:creationId xmlns:p14="http://schemas.microsoft.com/office/powerpoint/2010/main" val="3288775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16EE3-547E-4EF5-93FA-505217EA9885}"/>
              </a:ext>
            </a:extLst>
          </p:cNvPr>
          <p:cNvSpPr>
            <a:spLocks noGrp="1"/>
          </p:cNvSpPr>
          <p:nvPr>
            <p:ph type="title"/>
          </p:nvPr>
        </p:nvSpPr>
        <p:spPr>
          <a:xfrm>
            <a:off x="228601" y="87601"/>
            <a:ext cx="10515600" cy="1325563"/>
          </a:xfrm>
        </p:spPr>
        <p:txBody>
          <a:bodyPr/>
          <a:lstStyle/>
          <a:p>
            <a:r>
              <a:rPr lang="en-US" dirty="0">
                <a:latin typeface="Comic Sans MS" panose="030F0702030302020204" pitchFamily="66" charset="0"/>
                <a:cs typeface="Calibri Light"/>
              </a:rPr>
              <a:t>The Classroom</a:t>
            </a:r>
            <a:endParaRPr lang="en-US"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76583F67-8700-4211-8084-74BE7064870C}"/>
              </a:ext>
            </a:extLst>
          </p:cNvPr>
          <p:cNvSpPr>
            <a:spLocks noGrp="1"/>
          </p:cNvSpPr>
          <p:nvPr>
            <p:ph idx="1"/>
          </p:nvPr>
        </p:nvSpPr>
        <p:spPr>
          <a:xfrm>
            <a:off x="228601" y="1413164"/>
            <a:ext cx="11741726" cy="5195119"/>
          </a:xfrm>
        </p:spPr>
        <p:txBody>
          <a:bodyPr vert="horz" lIns="91440" tIns="45720" rIns="91440" bIns="45720" rtlCol="0" anchor="t">
            <a:noAutofit/>
          </a:bodyPr>
          <a:lstStyle/>
          <a:p>
            <a:r>
              <a:rPr lang="en-US" dirty="0">
                <a:latin typeface="Comic Sans MS" panose="030F0702030302020204" pitchFamily="66" charset="0"/>
                <a:cs typeface="Calibri"/>
              </a:rPr>
              <a:t>Key areas reflecting all areas of the curriculum are set up inside and out and are </a:t>
            </a:r>
            <a:r>
              <a:rPr lang="en-US" dirty="0" smtClean="0">
                <a:latin typeface="Comic Sans MS" panose="030F0702030302020204" pitchFamily="66" charset="0"/>
                <a:cs typeface="Calibri"/>
              </a:rPr>
              <a:t>changed </a:t>
            </a:r>
            <a:r>
              <a:rPr lang="en-US" dirty="0">
                <a:latin typeface="Comic Sans MS" panose="030F0702030302020204" pitchFamily="66" charset="0"/>
                <a:cs typeface="Calibri"/>
              </a:rPr>
              <a:t>to reflect the current learning focus. These include; Construction, Investigation, Reading Corner, Writing area,  </a:t>
            </a:r>
            <a:r>
              <a:rPr lang="en-US" dirty="0" err="1">
                <a:latin typeface="Comic Sans MS" panose="030F0702030302020204" pitchFamily="66" charset="0"/>
                <a:cs typeface="Calibri"/>
              </a:rPr>
              <a:t>Maths</a:t>
            </a:r>
            <a:r>
              <a:rPr lang="en-US" dirty="0">
                <a:latin typeface="Comic Sans MS" panose="030F0702030302020204" pitchFamily="66" charset="0"/>
                <a:cs typeface="Calibri"/>
              </a:rPr>
              <a:t> area, Music, Painting, </a:t>
            </a:r>
            <a:r>
              <a:rPr lang="en-US" dirty="0" smtClean="0">
                <a:latin typeface="Comic Sans MS" panose="030F0702030302020204" pitchFamily="66" charset="0"/>
                <a:cs typeface="Calibri"/>
              </a:rPr>
              <a:t>Drawing </a:t>
            </a:r>
            <a:r>
              <a:rPr lang="en-US" dirty="0">
                <a:latin typeface="Comic Sans MS" panose="030F0702030302020204" pitchFamily="66" charset="0"/>
                <a:cs typeface="Calibri"/>
              </a:rPr>
              <a:t>/ </a:t>
            </a:r>
            <a:r>
              <a:rPr lang="en-US" dirty="0" smtClean="0">
                <a:latin typeface="Comic Sans MS" panose="030F0702030302020204" pitchFamily="66" charset="0"/>
                <a:cs typeface="Calibri"/>
              </a:rPr>
              <a:t>Chalking</a:t>
            </a:r>
            <a:r>
              <a:rPr lang="en-US" dirty="0">
                <a:latin typeface="Comic Sans MS" panose="030F0702030302020204" pitchFamily="66" charset="0"/>
                <a:cs typeface="Calibri"/>
              </a:rPr>
              <a:t>, </a:t>
            </a:r>
            <a:r>
              <a:rPr lang="en-US" dirty="0" smtClean="0">
                <a:latin typeface="Comic Sans MS" panose="030F0702030302020204" pitchFamily="66" charset="0"/>
                <a:cs typeface="Calibri"/>
              </a:rPr>
              <a:t>investigating, </a:t>
            </a:r>
            <a:r>
              <a:rPr lang="en-US" dirty="0">
                <a:latin typeface="Comic Sans MS" panose="030F0702030302020204" pitchFamily="66" charset="0"/>
                <a:cs typeface="Calibri"/>
              </a:rPr>
              <a:t>Role Play, </a:t>
            </a:r>
            <a:r>
              <a:rPr lang="en-US" dirty="0" smtClean="0">
                <a:latin typeface="Comic Sans MS" panose="030F0702030302020204" pitchFamily="66" charset="0"/>
                <a:cs typeface="Calibri"/>
              </a:rPr>
              <a:t>Sand</a:t>
            </a:r>
            <a:r>
              <a:rPr lang="en-US" dirty="0">
                <a:latin typeface="Comic Sans MS" panose="030F0702030302020204" pitchFamily="66" charset="0"/>
                <a:cs typeface="Calibri"/>
              </a:rPr>
              <a:t>, </a:t>
            </a:r>
            <a:r>
              <a:rPr lang="en-US" dirty="0" smtClean="0">
                <a:latin typeface="Comic Sans MS" panose="030F0702030302020204" pitchFamily="66" charset="0"/>
                <a:cs typeface="Calibri"/>
              </a:rPr>
              <a:t>Water</a:t>
            </a:r>
            <a:r>
              <a:rPr lang="en-US" dirty="0">
                <a:latin typeface="Comic Sans MS" panose="030F0702030302020204" pitchFamily="66" charset="0"/>
                <a:cs typeface="Calibri"/>
              </a:rPr>
              <a:t>, Mud Kitchen, </a:t>
            </a:r>
            <a:r>
              <a:rPr lang="en-US" dirty="0" smtClean="0">
                <a:latin typeface="Comic Sans MS" panose="030F0702030302020204" pitchFamily="66" charset="0"/>
                <a:cs typeface="Calibri"/>
              </a:rPr>
              <a:t>Bikes.</a:t>
            </a:r>
          </a:p>
          <a:p>
            <a:r>
              <a:rPr lang="en-US" dirty="0" smtClean="0">
                <a:latin typeface="Comic Sans MS" panose="030F0702030302020204" pitchFamily="66" charset="0"/>
                <a:cs typeface="Calibri"/>
              </a:rPr>
              <a:t>Language </a:t>
            </a:r>
            <a:r>
              <a:rPr lang="en-US" dirty="0">
                <a:latin typeface="Comic Sans MS" panose="030F0702030302020204" pitchFamily="66" charset="0"/>
                <a:cs typeface="Calibri"/>
              </a:rPr>
              <a:t>rich environment –  </a:t>
            </a:r>
            <a:r>
              <a:rPr lang="en-US" dirty="0" smtClean="0">
                <a:latin typeface="Comic Sans MS" panose="030F0702030302020204" pitchFamily="66" charset="0"/>
                <a:cs typeface="Calibri"/>
              </a:rPr>
              <a:t>Print for purpose, </a:t>
            </a:r>
            <a:r>
              <a:rPr lang="en-US" dirty="0">
                <a:latin typeface="Comic Sans MS" panose="030F0702030302020204" pitchFamily="66" charset="0"/>
                <a:cs typeface="Calibri"/>
              </a:rPr>
              <a:t>Learning Wall where we gather key </a:t>
            </a:r>
            <a:r>
              <a:rPr lang="en-US" dirty="0" smtClean="0">
                <a:latin typeface="Comic Sans MS" panose="030F0702030302020204" pitchFamily="66" charset="0"/>
                <a:cs typeface="Calibri"/>
              </a:rPr>
              <a:t>vocabulary, use of high quality texts.</a:t>
            </a:r>
          </a:p>
          <a:p>
            <a:r>
              <a:rPr lang="en-US" dirty="0" smtClean="0">
                <a:latin typeface="Comic Sans MS" panose="030F0702030302020204" pitchFamily="66" charset="0"/>
                <a:cs typeface="Calibri"/>
              </a:rPr>
              <a:t>Lots </a:t>
            </a:r>
            <a:r>
              <a:rPr lang="en-US" dirty="0">
                <a:latin typeface="Comic Sans MS" panose="030F0702030302020204" pitchFamily="66" charset="0"/>
                <a:cs typeface="Calibri"/>
              </a:rPr>
              <a:t>of floor space for children to spread out.</a:t>
            </a:r>
          </a:p>
          <a:p>
            <a:r>
              <a:rPr lang="en-US" dirty="0">
                <a:latin typeface="Comic Sans MS" panose="030F0702030302020204" pitchFamily="66" charset="0"/>
                <a:cs typeface="Calibri"/>
              </a:rPr>
              <a:t>Quality resources to enhance </a:t>
            </a:r>
            <a:r>
              <a:rPr lang="en-US" dirty="0" smtClean="0">
                <a:latin typeface="Comic Sans MS" panose="030F0702030302020204" pitchFamily="66" charset="0"/>
                <a:cs typeface="Calibri"/>
              </a:rPr>
              <a:t>learning, </a:t>
            </a:r>
            <a:r>
              <a:rPr lang="en-US" dirty="0" err="1" smtClean="0">
                <a:latin typeface="Comic Sans MS" panose="030F0702030302020204" pitchFamily="66" charset="0"/>
                <a:cs typeface="Calibri"/>
              </a:rPr>
              <a:t>organised</a:t>
            </a:r>
            <a:r>
              <a:rPr lang="en-US" dirty="0" smtClean="0">
                <a:latin typeface="Comic Sans MS" panose="030F0702030302020204" pitchFamily="66" charset="0"/>
                <a:cs typeface="Calibri"/>
              </a:rPr>
              <a:t> to promote independence and keep the environment fresh and interesting.</a:t>
            </a:r>
          </a:p>
          <a:p>
            <a:r>
              <a:rPr lang="en-US" dirty="0" smtClean="0">
                <a:latin typeface="Comic Sans MS" panose="030F0702030302020204" pitchFamily="66" charset="0"/>
                <a:cs typeface="Calibri"/>
              </a:rPr>
              <a:t>Changed to enhance the needs and interests of the children.</a:t>
            </a:r>
            <a:endParaRPr lang="en-US" dirty="0">
              <a:latin typeface="Comic Sans MS" panose="030F0702030302020204" pitchFamily="66" charset="0"/>
              <a:cs typeface="Calibri"/>
            </a:endParaRPr>
          </a:p>
          <a:p>
            <a:pPr marL="0" indent="0">
              <a:buNone/>
            </a:pPr>
            <a:endParaRPr lang="en-US" dirty="0">
              <a:latin typeface="Comic Sans MS" panose="030F0702030302020204" pitchFamily="66" charset="0"/>
              <a:cs typeface="Calibri"/>
            </a:endParaRPr>
          </a:p>
          <a:p>
            <a:pPr marL="0" indent="0">
              <a:buNone/>
            </a:pPr>
            <a:endParaRPr lang="en-US" sz="3000" dirty="0">
              <a:latin typeface="Comic Sans MS" panose="030F0702030302020204" pitchFamily="66" charset="0"/>
              <a:cs typeface="Calibri"/>
            </a:endParaRPr>
          </a:p>
        </p:txBody>
      </p:sp>
    </p:spTree>
    <p:extLst>
      <p:ext uri="{BB962C8B-B14F-4D97-AF65-F5344CB8AC3E}">
        <p14:creationId xmlns:p14="http://schemas.microsoft.com/office/powerpoint/2010/main" val="87152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768840" cy="797469"/>
          </a:xfrm>
        </p:spPr>
        <p:txBody>
          <a:bodyPr/>
          <a:lstStyle/>
          <a:p>
            <a:r>
              <a:rPr lang="en-GB" dirty="0" smtClean="0">
                <a:latin typeface="Comic Sans MS" panose="030F0702030302020204" pitchFamily="66" charset="0"/>
              </a:rPr>
              <a:t>The Curriculum</a:t>
            </a:r>
            <a:endParaRPr lang="en-GB" dirty="0">
              <a:latin typeface="Comic Sans MS" panose="030F0702030302020204" pitchFamily="66" charset="0"/>
            </a:endParaRPr>
          </a:p>
        </p:txBody>
      </p:sp>
      <p:sp>
        <p:nvSpPr>
          <p:cNvPr id="3" name="Content Placeholder 2"/>
          <p:cNvSpPr>
            <a:spLocks noGrp="1"/>
          </p:cNvSpPr>
          <p:nvPr>
            <p:ph idx="1"/>
          </p:nvPr>
        </p:nvSpPr>
        <p:spPr>
          <a:xfrm>
            <a:off x="838200" y="1345474"/>
            <a:ext cx="10515600" cy="4833257"/>
          </a:xfrm>
        </p:spPr>
        <p:txBody>
          <a:bodyPr>
            <a:normAutofit lnSpcReduction="10000"/>
          </a:bodyPr>
          <a:lstStyle/>
          <a:p>
            <a:r>
              <a:rPr lang="en-GB" dirty="0" smtClean="0">
                <a:latin typeface="Comic Sans MS" panose="030F0702030302020204" pitchFamily="66" charset="0"/>
              </a:rPr>
              <a:t>We run a 2 year cycle of learning which gives a foundation level of knowledge and skills which will then be built on in Key Stage 1. </a:t>
            </a:r>
          </a:p>
          <a:p>
            <a:r>
              <a:rPr lang="en-GB" dirty="0" smtClean="0">
                <a:latin typeface="Comic Sans MS" panose="030F0702030302020204" pitchFamily="66" charset="0"/>
              </a:rPr>
              <a:t>It covers all the areas of the EYFS framework and Development matters.</a:t>
            </a:r>
          </a:p>
          <a:p>
            <a:r>
              <a:rPr lang="en-GB" dirty="0" smtClean="0">
                <a:latin typeface="Comic Sans MS" panose="030F0702030302020204" pitchFamily="66" charset="0"/>
              </a:rPr>
              <a:t>It allows for core skills to be developed and also for knowledge to be acquired. We are ambitious in our expectations and provide a wide range of learning experiences and opportunities for children to show their understanding.</a:t>
            </a:r>
          </a:p>
          <a:p>
            <a:r>
              <a:rPr lang="en-GB" dirty="0" smtClean="0">
                <a:latin typeface="Comic Sans MS" panose="030F0702030302020204" pitchFamily="66" charset="0"/>
              </a:rPr>
              <a:t>It is flexible; we have a framework which allows us to build in the children’s interests and ideas as well.</a:t>
            </a:r>
            <a:endParaRPr lang="en-GB" dirty="0">
              <a:latin typeface="Comic Sans MS" panose="030F0702030302020204" pitchFamily="66" charset="0"/>
            </a:endParaRPr>
          </a:p>
        </p:txBody>
      </p:sp>
    </p:spTree>
    <p:extLst>
      <p:ext uri="{BB962C8B-B14F-4D97-AF65-F5344CB8AC3E}">
        <p14:creationId xmlns:p14="http://schemas.microsoft.com/office/powerpoint/2010/main" val="2763708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9383"/>
            <a:ext cx="10515600" cy="1441306"/>
          </a:xfrm>
        </p:spPr>
        <p:txBody>
          <a:bodyPr/>
          <a:lstStyle/>
          <a:p>
            <a:r>
              <a:rPr lang="en-GB" u="sng" dirty="0">
                <a:latin typeface="Comic Sans MS" panose="030F0702030302020204" pitchFamily="66" charset="0"/>
              </a:rPr>
              <a:t>Settling into school.</a:t>
            </a:r>
          </a:p>
        </p:txBody>
      </p:sp>
      <p:sp>
        <p:nvSpPr>
          <p:cNvPr id="3" name="Content Placeholder 2"/>
          <p:cNvSpPr>
            <a:spLocks noGrp="1"/>
          </p:cNvSpPr>
          <p:nvPr>
            <p:ph idx="1"/>
          </p:nvPr>
        </p:nvSpPr>
        <p:spPr>
          <a:xfrm>
            <a:off x="436417" y="1330036"/>
            <a:ext cx="11367655" cy="5153891"/>
          </a:xfrm>
        </p:spPr>
        <p:txBody>
          <a:bodyPr vert="horz" lIns="91440" tIns="45720" rIns="91440" bIns="45720" rtlCol="0" anchor="t">
            <a:noAutofit/>
          </a:bodyPr>
          <a:lstStyle/>
          <a:p>
            <a:r>
              <a:rPr lang="en-GB" dirty="0">
                <a:latin typeface="Comic Sans MS" panose="030F0702030302020204" pitchFamily="66" charset="0"/>
              </a:rPr>
              <a:t>Familiarisation </a:t>
            </a:r>
            <a:r>
              <a:rPr lang="en-GB" dirty="0" smtClean="0">
                <a:latin typeface="Comic Sans MS" panose="030F0702030302020204" pitchFamily="66" charset="0"/>
              </a:rPr>
              <a:t>visits  </a:t>
            </a:r>
            <a:r>
              <a:rPr lang="en-GB" dirty="0">
                <a:latin typeface="Comic Sans MS" panose="030F0702030302020204" pitchFamily="66" charset="0"/>
              </a:rPr>
              <a:t>to Wren Class for new Reception children: </a:t>
            </a:r>
            <a:endParaRPr lang="en-GB" dirty="0" smtClean="0">
              <a:latin typeface="Comic Sans MS" panose="030F0702030302020204" pitchFamily="66" charset="0"/>
            </a:endParaRPr>
          </a:p>
          <a:p>
            <a:pPr>
              <a:buFont typeface="Wingdings" panose="05000000000000000000" pitchFamily="2" charset="2"/>
              <a:buChar char="v"/>
            </a:pPr>
            <a:r>
              <a:rPr lang="en-GB" dirty="0">
                <a:latin typeface="Comic Sans MS" panose="030F0702030302020204" pitchFamily="66" charset="0"/>
              </a:rPr>
              <a:t> </a:t>
            </a:r>
            <a:r>
              <a:rPr lang="en-GB" sz="2500" dirty="0" smtClean="0">
                <a:latin typeface="Comic Sans MS" panose="030F0702030302020204" pitchFamily="66" charset="0"/>
              </a:rPr>
              <a:t>Wednesday 3</a:t>
            </a:r>
            <a:r>
              <a:rPr lang="en-GB" sz="2500" baseline="30000" dirty="0" smtClean="0">
                <a:latin typeface="Comic Sans MS" panose="030F0702030302020204" pitchFamily="66" charset="0"/>
              </a:rPr>
              <a:t>rd</a:t>
            </a:r>
            <a:r>
              <a:rPr lang="en-GB" sz="2500" dirty="0" smtClean="0">
                <a:latin typeface="Comic Sans MS" panose="030F0702030302020204" pitchFamily="66" charset="0"/>
              </a:rPr>
              <a:t> July1:15 </a:t>
            </a:r>
            <a:r>
              <a:rPr lang="en-GB" sz="2500" dirty="0">
                <a:latin typeface="Comic Sans MS" panose="030F0702030302020204" pitchFamily="66" charset="0"/>
              </a:rPr>
              <a:t>– </a:t>
            </a:r>
            <a:r>
              <a:rPr lang="en-GB" sz="2500" dirty="0" smtClean="0">
                <a:latin typeface="Comic Sans MS" panose="030F0702030302020204" pitchFamily="66" charset="0"/>
              </a:rPr>
              <a:t>2:45pm. Parents may join us or wait in the hall.</a:t>
            </a:r>
          </a:p>
          <a:p>
            <a:pPr>
              <a:buFont typeface="Wingdings" panose="05000000000000000000" pitchFamily="2" charset="2"/>
              <a:buChar char="v"/>
            </a:pPr>
            <a:r>
              <a:rPr lang="en-GB" sz="2500" dirty="0" smtClean="0">
                <a:latin typeface="Comic Sans MS" panose="030F0702030302020204" pitchFamily="66" charset="0"/>
              </a:rPr>
              <a:t> Tuesday 16</a:t>
            </a:r>
            <a:r>
              <a:rPr lang="en-GB" sz="2500" baseline="30000" dirty="0" smtClean="0">
                <a:latin typeface="Comic Sans MS" panose="030F0702030302020204" pitchFamily="66" charset="0"/>
              </a:rPr>
              <a:t>th</a:t>
            </a:r>
            <a:r>
              <a:rPr lang="en-GB" sz="2500" dirty="0" smtClean="0">
                <a:latin typeface="Comic Sans MS" panose="030F0702030302020204" pitchFamily="66" charset="0"/>
              </a:rPr>
              <a:t> </a:t>
            </a:r>
            <a:r>
              <a:rPr lang="en-GB" sz="2500" smtClean="0">
                <a:latin typeface="Comic Sans MS" panose="030F0702030302020204" pitchFamily="66" charset="0"/>
              </a:rPr>
              <a:t>July 9:15– 10:45am</a:t>
            </a:r>
            <a:r>
              <a:rPr lang="en-GB" sz="2500" dirty="0" smtClean="0">
                <a:latin typeface="Comic Sans MS" panose="030F0702030302020204" pitchFamily="66" charset="0"/>
              </a:rPr>
              <a:t>. If parents could drop their children off please.</a:t>
            </a:r>
            <a:endParaRPr lang="en-GB" sz="2500" dirty="0">
              <a:latin typeface="Comic Sans MS" panose="030F0702030302020204" pitchFamily="66" charset="0"/>
            </a:endParaRPr>
          </a:p>
          <a:p>
            <a:r>
              <a:rPr lang="en-GB" sz="2500" dirty="0" smtClean="0">
                <a:latin typeface="Comic Sans MS" panose="030F0702030302020204" pitchFamily="66" charset="0"/>
              </a:rPr>
              <a:t>First </a:t>
            </a:r>
            <a:r>
              <a:rPr lang="en-GB" sz="2500" dirty="0">
                <a:latin typeface="Comic Sans MS" panose="030F0702030302020204" pitchFamily="66" charset="0"/>
              </a:rPr>
              <a:t>day at school: </a:t>
            </a:r>
            <a:r>
              <a:rPr lang="en-GB" sz="2500" dirty="0" smtClean="0">
                <a:latin typeface="Comic Sans MS" panose="030F0702030302020204" pitchFamily="66" charset="0"/>
              </a:rPr>
              <a:t>Tuesday 2</a:t>
            </a:r>
            <a:r>
              <a:rPr lang="en-GB" sz="2500" baseline="30000" dirty="0" smtClean="0">
                <a:latin typeface="Comic Sans MS" panose="030F0702030302020204" pitchFamily="66" charset="0"/>
              </a:rPr>
              <a:t>nd</a:t>
            </a:r>
            <a:r>
              <a:rPr lang="en-GB" sz="2500" dirty="0" smtClean="0">
                <a:latin typeface="Comic Sans MS" panose="030F0702030302020204" pitchFamily="66" charset="0"/>
              </a:rPr>
              <a:t> September</a:t>
            </a:r>
            <a:r>
              <a:rPr lang="en-GB" sz="2500" dirty="0">
                <a:latin typeface="Comic Sans MS" panose="030F0702030302020204" pitchFamily="66" charset="0"/>
              </a:rPr>
              <a:t>. </a:t>
            </a:r>
            <a:r>
              <a:rPr lang="en-GB" sz="2500" dirty="0" smtClean="0">
                <a:latin typeface="Comic Sans MS" panose="030F0702030302020204" pitchFamily="66" charset="0"/>
              </a:rPr>
              <a:t>8:45 </a:t>
            </a:r>
            <a:r>
              <a:rPr lang="en-GB" sz="2500" dirty="0">
                <a:latin typeface="Comic Sans MS" panose="030F0702030302020204" pitchFamily="66" charset="0"/>
              </a:rPr>
              <a:t>– </a:t>
            </a:r>
            <a:r>
              <a:rPr lang="en-GB" sz="2500" dirty="0" smtClean="0">
                <a:latin typeface="Comic Sans MS" panose="030F0702030302020204" pitchFamily="66" charset="0"/>
              </a:rPr>
              <a:t>11:50am</a:t>
            </a:r>
            <a:r>
              <a:rPr lang="en-GB" sz="2500" dirty="0">
                <a:latin typeface="Comic Sans MS" panose="030F0702030302020204" pitchFamily="66" charset="0"/>
              </a:rPr>
              <a:t>.</a:t>
            </a:r>
          </a:p>
          <a:p>
            <a:r>
              <a:rPr lang="en-GB" sz="2500" dirty="0" smtClean="0">
                <a:latin typeface="Comic Sans MS" panose="030F0702030302020204" pitchFamily="66" charset="0"/>
              </a:rPr>
              <a:t>Then from Tuesday 2</a:t>
            </a:r>
            <a:r>
              <a:rPr lang="en-GB" sz="2500" baseline="30000" dirty="0" smtClean="0">
                <a:latin typeface="Comic Sans MS" panose="030F0702030302020204" pitchFamily="66" charset="0"/>
              </a:rPr>
              <a:t>nd</a:t>
            </a:r>
            <a:r>
              <a:rPr lang="en-GB" sz="2500" dirty="0" smtClean="0">
                <a:latin typeface="Comic Sans MS" panose="030F0702030302020204" pitchFamily="66" charset="0"/>
              </a:rPr>
              <a:t>  – Friday 5</a:t>
            </a:r>
            <a:r>
              <a:rPr lang="en-GB" sz="2500" baseline="30000" dirty="0" smtClean="0">
                <a:latin typeface="Comic Sans MS" panose="030F0702030302020204" pitchFamily="66" charset="0"/>
              </a:rPr>
              <a:t>th</a:t>
            </a:r>
            <a:r>
              <a:rPr lang="en-GB" sz="2500" dirty="0" smtClean="0">
                <a:latin typeface="Comic Sans MS" panose="030F0702030302020204" pitchFamily="66" charset="0"/>
              </a:rPr>
              <a:t> September 8:45 11:50am</a:t>
            </a:r>
          </a:p>
          <a:p>
            <a:r>
              <a:rPr lang="en-GB" sz="2500" dirty="0" smtClean="0">
                <a:latin typeface="Comic Sans MS" panose="030F0702030302020204" pitchFamily="66" charset="0"/>
              </a:rPr>
              <a:t>From </a:t>
            </a:r>
            <a:r>
              <a:rPr lang="en-GB" sz="2500" dirty="0">
                <a:latin typeface="Comic Sans MS" panose="030F0702030302020204" pitchFamily="66" charset="0"/>
              </a:rPr>
              <a:t>Monday </a:t>
            </a:r>
            <a:r>
              <a:rPr lang="en-GB" sz="2500" dirty="0" smtClean="0">
                <a:latin typeface="Comic Sans MS" panose="030F0702030302020204" pitchFamily="66" charset="0"/>
              </a:rPr>
              <a:t>8</a:t>
            </a:r>
            <a:r>
              <a:rPr lang="en-GB" sz="2500" baseline="30000" dirty="0" smtClean="0">
                <a:latin typeface="Comic Sans MS" panose="030F0702030302020204" pitchFamily="66" charset="0"/>
              </a:rPr>
              <a:t>th</a:t>
            </a:r>
            <a:r>
              <a:rPr lang="en-GB" sz="2500" dirty="0" smtClean="0">
                <a:latin typeface="Comic Sans MS" panose="030F0702030302020204" pitchFamily="66" charset="0"/>
              </a:rPr>
              <a:t> </a:t>
            </a:r>
            <a:r>
              <a:rPr lang="en-GB" sz="2500" dirty="0">
                <a:latin typeface="Comic Sans MS" panose="030F0702030302020204" pitchFamily="66" charset="0"/>
              </a:rPr>
              <a:t>September, all children can come full time if you wish (</a:t>
            </a:r>
            <a:r>
              <a:rPr lang="en-GB" sz="2500" dirty="0" smtClean="0">
                <a:latin typeface="Comic Sans MS" panose="030F0702030302020204" pitchFamily="66" charset="0"/>
              </a:rPr>
              <a:t>8.45 </a:t>
            </a:r>
            <a:r>
              <a:rPr lang="en-GB" sz="2500" dirty="0">
                <a:latin typeface="Comic Sans MS" panose="030F0702030302020204" pitchFamily="66" charset="0"/>
              </a:rPr>
              <a:t>– 3.15pm).  Once they are full time we can’t then reverse it to part time. If they are very tired it is possible to arrange collection at 1pm on a Thursday and Friday. Please talk to me about it during the week.</a:t>
            </a:r>
          </a:p>
        </p:txBody>
      </p:sp>
    </p:spTree>
    <p:extLst>
      <p:ext uri="{BB962C8B-B14F-4D97-AF65-F5344CB8AC3E}">
        <p14:creationId xmlns:p14="http://schemas.microsoft.com/office/powerpoint/2010/main" val="2877331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90ADA-34C3-407C-98B4-0B3D4C1AE4CE}"/>
              </a:ext>
            </a:extLst>
          </p:cNvPr>
          <p:cNvSpPr>
            <a:spLocks noGrp="1"/>
          </p:cNvSpPr>
          <p:nvPr>
            <p:ph type="title"/>
          </p:nvPr>
        </p:nvSpPr>
        <p:spPr>
          <a:xfrm>
            <a:off x="690154" y="0"/>
            <a:ext cx="10515600" cy="1325563"/>
          </a:xfrm>
        </p:spPr>
        <p:txBody>
          <a:bodyPr/>
          <a:lstStyle/>
          <a:p>
            <a:r>
              <a:rPr lang="en-US" dirty="0">
                <a:latin typeface="Comic Sans MS" panose="030F0702030302020204" pitchFamily="66" charset="0"/>
                <a:cs typeface="Calibri Light"/>
              </a:rPr>
              <a:t>Parent Partnership</a:t>
            </a:r>
            <a:endParaRPr lang="en-US" dirty="0">
              <a:latin typeface="Comic Sans MS" panose="030F0702030302020204" pitchFamily="66" charset="0"/>
            </a:endParaRPr>
          </a:p>
        </p:txBody>
      </p:sp>
      <p:sp>
        <p:nvSpPr>
          <p:cNvPr id="5" name="Content Placeholder 4">
            <a:extLst>
              <a:ext uri="{FF2B5EF4-FFF2-40B4-BE49-F238E27FC236}">
                <a16:creationId xmlns:a16="http://schemas.microsoft.com/office/drawing/2014/main" id="{1A2E57AE-7AAB-4D5D-A651-2775CFF56E53}"/>
              </a:ext>
            </a:extLst>
          </p:cNvPr>
          <p:cNvSpPr>
            <a:spLocks noGrp="1"/>
          </p:cNvSpPr>
          <p:nvPr>
            <p:ph idx="1"/>
          </p:nvPr>
        </p:nvSpPr>
        <p:spPr>
          <a:xfrm>
            <a:off x="423355" y="1107212"/>
            <a:ext cx="8694520" cy="4793239"/>
          </a:xfrm>
        </p:spPr>
        <p:txBody>
          <a:bodyPr vert="horz" lIns="91440" tIns="45720" rIns="91440" bIns="45720" rtlCol="0" anchor="t">
            <a:noAutofit/>
          </a:bodyPr>
          <a:lstStyle/>
          <a:p>
            <a:r>
              <a:rPr lang="en-US" sz="2100" dirty="0">
                <a:latin typeface="Comic Sans MS" panose="030F0702030302020204" pitchFamily="66" charset="0"/>
                <a:cs typeface="Calibri"/>
              </a:rPr>
              <a:t>We want you to be as involved as possible this year</a:t>
            </a:r>
            <a:r>
              <a:rPr lang="en-US" sz="2100" dirty="0" smtClean="0">
                <a:latin typeface="Comic Sans MS" panose="030F0702030302020204" pitchFamily="66" charset="0"/>
                <a:cs typeface="Calibri"/>
              </a:rPr>
              <a:t>.</a:t>
            </a:r>
            <a:endParaRPr lang="en-US" sz="2100" dirty="0">
              <a:latin typeface="Comic Sans MS" panose="030F0702030302020204" pitchFamily="66" charset="0"/>
              <a:cs typeface="Calibri"/>
            </a:endParaRPr>
          </a:p>
          <a:p>
            <a:r>
              <a:rPr lang="en-US" sz="2100" dirty="0">
                <a:latin typeface="Comic Sans MS" panose="030F0702030302020204" pitchFamily="66" charset="0"/>
                <a:cs typeface="Calibri"/>
              </a:rPr>
              <a:t>You are your child's first educator and you know them best.  Please share with us on </a:t>
            </a:r>
            <a:r>
              <a:rPr lang="en-US" sz="2100" dirty="0" smtClean="0">
                <a:latin typeface="Comic Sans MS" panose="030F0702030302020204" pitchFamily="66" charset="0"/>
                <a:cs typeface="Calibri"/>
              </a:rPr>
              <a:t>Seesaw </a:t>
            </a:r>
            <a:r>
              <a:rPr lang="en-US" sz="2100" dirty="0">
                <a:latin typeface="Comic Sans MS" panose="030F0702030302020204" pitchFamily="66" charset="0"/>
                <a:cs typeface="Calibri"/>
              </a:rPr>
              <a:t>milestones and key knowledge and skills that your child demonstrates at home</a:t>
            </a:r>
            <a:r>
              <a:rPr lang="en-US" sz="2100" dirty="0" smtClean="0">
                <a:latin typeface="Comic Sans MS" panose="030F0702030302020204" pitchFamily="66" charset="0"/>
                <a:cs typeface="Calibri"/>
              </a:rPr>
              <a:t>. Sharing experiences from home also help the children to get to know each other and to be able to talk about life outside of the classroom</a:t>
            </a:r>
            <a:endParaRPr lang="en-US" sz="2100" dirty="0">
              <a:latin typeface="Comic Sans MS" panose="030F0702030302020204" pitchFamily="66" charset="0"/>
              <a:cs typeface="Calibri"/>
            </a:endParaRPr>
          </a:p>
          <a:p>
            <a:r>
              <a:rPr lang="en-US" sz="2100" dirty="0">
                <a:latin typeface="Comic Sans MS" panose="030F0702030302020204" pitchFamily="66" charset="0"/>
                <a:cs typeface="Calibri"/>
              </a:rPr>
              <a:t>Reading at home is so </a:t>
            </a:r>
            <a:r>
              <a:rPr lang="en-US" sz="2100" dirty="0" smtClean="0">
                <a:latin typeface="Comic Sans MS" panose="030F0702030302020204" pitchFamily="66" charset="0"/>
                <a:cs typeface="Calibri"/>
              </a:rPr>
              <a:t>important, children will bring home books from week 2.</a:t>
            </a:r>
            <a:endParaRPr lang="en-US" sz="2100" dirty="0">
              <a:latin typeface="Comic Sans MS" panose="030F0702030302020204" pitchFamily="66" charset="0"/>
              <a:cs typeface="Calibri"/>
            </a:endParaRPr>
          </a:p>
          <a:p>
            <a:r>
              <a:rPr lang="en-US" sz="2100" dirty="0">
                <a:latin typeface="Comic Sans MS" panose="030F0702030302020204" pitchFamily="66" charset="0"/>
                <a:cs typeface="Calibri"/>
              </a:rPr>
              <a:t>Children will bring home phonics following  the day's </a:t>
            </a:r>
            <a:r>
              <a:rPr lang="en-US" sz="2100" dirty="0" smtClean="0">
                <a:latin typeface="Comic Sans MS" panose="030F0702030302020204" pitchFamily="66" charset="0"/>
                <a:cs typeface="Calibri"/>
              </a:rPr>
              <a:t>session during the first term. </a:t>
            </a:r>
            <a:r>
              <a:rPr lang="en-US" sz="2100" dirty="0">
                <a:latin typeface="Comic Sans MS" panose="030F0702030302020204" pitchFamily="66" charset="0"/>
                <a:cs typeface="Calibri"/>
              </a:rPr>
              <a:t>Please practice each letter sound with them</a:t>
            </a:r>
            <a:r>
              <a:rPr lang="en-US" sz="2100" dirty="0" smtClean="0">
                <a:latin typeface="Comic Sans MS" panose="030F0702030302020204" pitchFamily="66" charset="0"/>
                <a:cs typeface="Calibri"/>
              </a:rPr>
              <a:t>. I will post videos on </a:t>
            </a:r>
            <a:r>
              <a:rPr lang="en-US" sz="2100" dirty="0" err="1" smtClean="0">
                <a:latin typeface="Comic Sans MS" panose="030F0702030302020204" pitchFamily="66" charset="0"/>
                <a:cs typeface="Calibri"/>
              </a:rPr>
              <a:t>SeeSaw</a:t>
            </a:r>
            <a:r>
              <a:rPr lang="en-US" sz="2100" dirty="0" smtClean="0">
                <a:latin typeface="Comic Sans MS" panose="030F0702030302020204" pitchFamily="66" charset="0"/>
                <a:cs typeface="Calibri"/>
              </a:rPr>
              <a:t> to support with phonic pronunciation. In Spring and Summer they will bring home a support sheet each week.</a:t>
            </a:r>
            <a:endParaRPr lang="en-US" sz="2100" dirty="0">
              <a:latin typeface="Comic Sans MS" panose="030F0702030302020204" pitchFamily="66" charset="0"/>
              <a:cs typeface="Calibri"/>
            </a:endParaRPr>
          </a:p>
          <a:p>
            <a:r>
              <a:rPr lang="en-US" sz="2100" dirty="0">
                <a:latin typeface="Comic Sans MS" panose="030F0702030302020204" pitchFamily="66" charset="0"/>
                <a:cs typeface="Calibri"/>
              </a:rPr>
              <a:t>Homework – activities </a:t>
            </a:r>
            <a:r>
              <a:rPr lang="en-US" sz="2100" dirty="0" smtClean="0">
                <a:latin typeface="Comic Sans MS" panose="030F0702030302020204" pitchFamily="66" charset="0"/>
                <a:cs typeface="Calibri"/>
              </a:rPr>
              <a:t>which will support/enrich </a:t>
            </a:r>
            <a:r>
              <a:rPr lang="en-US" sz="2100" dirty="0">
                <a:latin typeface="Comic Sans MS" panose="030F0702030302020204" pitchFamily="66" charset="0"/>
                <a:cs typeface="Calibri"/>
              </a:rPr>
              <a:t>learning in </a:t>
            </a:r>
            <a:r>
              <a:rPr lang="en-US" sz="2100" dirty="0" smtClean="0">
                <a:latin typeface="Comic Sans MS" panose="030F0702030302020204" pitchFamily="66" charset="0"/>
                <a:cs typeface="Calibri"/>
              </a:rPr>
              <a:t>school are sent home when appropriate for them to choose from a grid.</a:t>
            </a:r>
            <a:endParaRPr lang="en-US" sz="2100" dirty="0">
              <a:latin typeface="Comic Sans MS" panose="030F0702030302020204" pitchFamily="66" charset="0"/>
              <a:cs typeface="Calibri"/>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2288378">
            <a:off x="8751027" y="700011"/>
            <a:ext cx="3030583" cy="2272937"/>
          </a:xfrm>
          <a:prstGeom prst="rect">
            <a:avLst/>
          </a:prstGeom>
          <a:ln w="76200">
            <a:solidFill>
              <a:srgbClr val="800000"/>
            </a:solidFill>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752108">
            <a:off x="8900108" y="3379855"/>
            <a:ext cx="3111863" cy="2333897"/>
          </a:xfrm>
          <a:prstGeom prst="rect">
            <a:avLst/>
          </a:prstGeom>
          <a:ln w="76200">
            <a:solidFill>
              <a:srgbClr val="800000"/>
            </a:solidFill>
          </a:ln>
        </p:spPr>
      </p:pic>
    </p:spTree>
    <p:extLst>
      <p:ext uri="{BB962C8B-B14F-4D97-AF65-F5344CB8AC3E}">
        <p14:creationId xmlns:p14="http://schemas.microsoft.com/office/powerpoint/2010/main" val="1448858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6EA20-CB5E-41F6-82A9-E7C6F7CE25F6}"/>
              </a:ext>
            </a:extLst>
          </p:cNvPr>
          <p:cNvSpPr>
            <a:spLocks noGrp="1"/>
          </p:cNvSpPr>
          <p:nvPr>
            <p:ph type="title"/>
          </p:nvPr>
        </p:nvSpPr>
        <p:spPr>
          <a:xfrm>
            <a:off x="646611" y="86450"/>
            <a:ext cx="10515600" cy="1325563"/>
          </a:xfrm>
        </p:spPr>
        <p:txBody>
          <a:bodyPr/>
          <a:lstStyle/>
          <a:p>
            <a:r>
              <a:rPr lang="en-US" dirty="0">
                <a:latin typeface="Comic Sans MS" panose="030F0702030302020204" pitchFamily="66" charset="0"/>
                <a:cs typeface="Calibri Light"/>
              </a:rPr>
              <a:t>Reading Books</a:t>
            </a:r>
            <a:endParaRPr lang="en-US"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40BA41EE-DAC9-49D9-B047-0ED30A7E451C}"/>
              </a:ext>
            </a:extLst>
          </p:cNvPr>
          <p:cNvSpPr>
            <a:spLocks noGrp="1"/>
          </p:cNvSpPr>
          <p:nvPr>
            <p:ph idx="1"/>
          </p:nvPr>
        </p:nvSpPr>
        <p:spPr>
          <a:xfrm>
            <a:off x="646611" y="1259568"/>
            <a:ext cx="8567058" cy="4351338"/>
          </a:xfrm>
        </p:spPr>
        <p:txBody>
          <a:bodyPr vert="horz" lIns="91440" tIns="45720" rIns="91440" bIns="45720" rtlCol="0" anchor="t">
            <a:noAutofit/>
          </a:bodyPr>
          <a:lstStyle/>
          <a:p>
            <a:pPr>
              <a:lnSpc>
                <a:spcPct val="120000"/>
              </a:lnSpc>
            </a:pPr>
            <a:r>
              <a:rPr lang="en-US" sz="2200" dirty="0">
                <a:latin typeface="Comic Sans MS" panose="030F0702030302020204" pitchFamily="66" charset="0"/>
                <a:cs typeface="Calibri"/>
              </a:rPr>
              <a:t>Children will be given a Reading Diary. Please record </a:t>
            </a:r>
            <a:r>
              <a:rPr lang="en-US" sz="2200" dirty="0" smtClean="0">
                <a:latin typeface="Comic Sans MS" panose="030F0702030302020204" pitchFamily="66" charset="0"/>
                <a:cs typeface="Calibri"/>
              </a:rPr>
              <a:t>4 </a:t>
            </a:r>
            <a:r>
              <a:rPr lang="en-US" sz="2200" dirty="0">
                <a:latin typeface="Comic Sans MS" panose="030F0702030302020204" pitchFamily="66" charset="0"/>
                <a:cs typeface="Calibri"/>
              </a:rPr>
              <a:t>to 5 times a week when you have read with your child. A prompt sheet will be included in the Reading Diary.</a:t>
            </a:r>
          </a:p>
          <a:p>
            <a:pPr>
              <a:lnSpc>
                <a:spcPct val="120000"/>
              </a:lnSpc>
            </a:pPr>
            <a:r>
              <a:rPr lang="en-US" sz="2200" dirty="0">
                <a:latin typeface="Comic Sans MS" panose="030F0702030302020204" pitchFamily="66" charset="0"/>
                <a:cs typeface="Calibri"/>
              </a:rPr>
              <a:t>Children </a:t>
            </a:r>
            <a:r>
              <a:rPr lang="en-US" sz="2200" dirty="0" smtClean="0">
                <a:latin typeface="Comic Sans MS" panose="030F0702030302020204" pitchFamily="66" charset="0"/>
                <a:cs typeface="Calibri"/>
              </a:rPr>
              <a:t>will </a:t>
            </a:r>
            <a:r>
              <a:rPr lang="en-US" sz="2200" dirty="0">
                <a:latin typeface="Comic Sans MS" panose="030F0702030302020204" pitchFamily="66" charset="0"/>
                <a:cs typeface="Calibri"/>
              </a:rPr>
              <a:t>change </a:t>
            </a:r>
            <a:r>
              <a:rPr lang="en-US" sz="2200" dirty="0" smtClean="0">
                <a:latin typeface="Comic Sans MS" panose="030F0702030302020204" pitchFamily="66" charset="0"/>
                <a:cs typeface="Calibri"/>
              </a:rPr>
              <a:t>their books throughout the week on different days.</a:t>
            </a:r>
          </a:p>
          <a:p>
            <a:pPr>
              <a:lnSpc>
                <a:spcPct val="120000"/>
              </a:lnSpc>
            </a:pPr>
            <a:r>
              <a:rPr lang="en-US" sz="2200" dirty="0" smtClean="0">
                <a:latin typeface="Comic Sans MS" panose="030F0702030302020204" pitchFamily="66" charset="0"/>
                <a:cs typeface="Calibri"/>
              </a:rPr>
              <a:t>They will be given a decodable reading book which we would like them to read as independently as possible.</a:t>
            </a:r>
            <a:endParaRPr lang="en-US" sz="2200" dirty="0">
              <a:latin typeface="Comic Sans MS" panose="030F0702030302020204" pitchFamily="66" charset="0"/>
              <a:cs typeface="Calibri"/>
            </a:endParaRPr>
          </a:p>
          <a:p>
            <a:pPr>
              <a:lnSpc>
                <a:spcPct val="120000"/>
              </a:lnSpc>
            </a:pPr>
            <a:r>
              <a:rPr lang="en-US" sz="2200" dirty="0" smtClean="0">
                <a:latin typeface="Comic Sans MS" panose="030F0702030302020204" pitchFamily="66" charset="0"/>
                <a:cs typeface="Calibri"/>
              </a:rPr>
              <a:t>They will have these books for the week and they should read their decodable book as often and as many times as possible.</a:t>
            </a:r>
          </a:p>
          <a:p>
            <a:pPr>
              <a:lnSpc>
                <a:spcPct val="120000"/>
              </a:lnSpc>
            </a:pPr>
            <a:r>
              <a:rPr lang="en-US" sz="2200" dirty="0" smtClean="0">
                <a:latin typeface="Comic Sans MS" panose="030F0702030302020204" pitchFamily="66" charset="0"/>
                <a:cs typeface="Calibri"/>
              </a:rPr>
              <a:t>They will each have a little tin in which to put the ‘Rainbow words’ which they need to learn by heart. </a:t>
            </a:r>
            <a:endParaRPr lang="en-US" sz="2200" dirty="0">
              <a:latin typeface="Comic Sans MS" panose="030F0702030302020204" pitchFamily="66" charset="0"/>
              <a:cs typeface="Calibri"/>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43704" y="960120"/>
            <a:ext cx="2888343" cy="2166257"/>
          </a:xfrm>
          <a:prstGeom prst="rect">
            <a:avLst/>
          </a:prstGeom>
          <a:ln w="57150">
            <a:solidFill>
              <a:srgbClr val="800000"/>
            </a:solidFill>
          </a:ln>
        </p:spPr>
      </p:pic>
    </p:spTree>
    <p:extLst>
      <p:ext uri="{BB962C8B-B14F-4D97-AF65-F5344CB8AC3E}">
        <p14:creationId xmlns:p14="http://schemas.microsoft.com/office/powerpoint/2010/main" val="412095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6EA20-CB5E-41F6-82A9-E7C6F7CE25F6}"/>
              </a:ext>
            </a:extLst>
          </p:cNvPr>
          <p:cNvSpPr>
            <a:spLocks noGrp="1"/>
          </p:cNvSpPr>
          <p:nvPr>
            <p:ph type="title"/>
          </p:nvPr>
        </p:nvSpPr>
        <p:spPr>
          <a:xfrm>
            <a:off x="646611" y="86450"/>
            <a:ext cx="10515600" cy="1325563"/>
          </a:xfrm>
        </p:spPr>
        <p:txBody>
          <a:bodyPr/>
          <a:lstStyle/>
          <a:p>
            <a:r>
              <a:rPr lang="en-US" dirty="0" smtClean="0">
                <a:latin typeface="Comic Sans MS" panose="030F0702030302020204" pitchFamily="66" charset="0"/>
                <a:cs typeface="Calibri Light"/>
              </a:rPr>
              <a:t>What Might a day look like?</a:t>
            </a:r>
            <a:endParaRPr lang="en-US"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40BA41EE-DAC9-49D9-B047-0ED30A7E451C}"/>
              </a:ext>
            </a:extLst>
          </p:cNvPr>
          <p:cNvSpPr>
            <a:spLocks noGrp="1"/>
          </p:cNvSpPr>
          <p:nvPr>
            <p:ph idx="1"/>
          </p:nvPr>
        </p:nvSpPr>
        <p:spPr>
          <a:xfrm>
            <a:off x="646611" y="1250858"/>
            <a:ext cx="4831081" cy="5306695"/>
          </a:xfrm>
        </p:spPr>
        <p:txBody>
          <a:bodyPr vert="horz" lIns="91440" tIns="45720" rIns="91440" bIns="45720" rtlCol="0" anchor="t">
            <a:noAutofit/>
          </a:bodyPr>
          <a:lstStyle/>
          <a:p>
            <a:pPr marL="0" indent="0">
              <a:lnSpc>
                <a:spcPct val="120000"/>
              </a:lnSpc>
              <a:buNone/>
            </a:pPr>
            <a:r>
              <a:rPr lang="en-US" sz="2200" dirty="0" smtClean="0">
                <a:latin typeface="Comic Sans MS" panose="030F0702030302020204" pitchFamily="66" charset="0"/>
                <a:cs typeface="Calibri"/>
              </a:rPr>
              <a:t>8:45am – settling in activities</a:t>
            </a:r>
          </a:p>
          <a:p>
            <a:pPr marL="0" indent="0">
              <a:lnSpc>
                <a:spcPct val="120000"/>
              </a:lnSpc>
              <a:buNone/>
            </a:pPr>
            <a:r>
              <a:rPr lang="en-US" sz="2200" dirty="0" smtClean="0">
                <a:latin typeface="Comic Sans MS" panose="030F0702030302020204" pitchFamily="66" charset="0"/>
                <a:cs typeface="Calibri"/>
              </a:rPr>
              <a:t>9:00am – Phonics</a:t>
            </a:r>
          </a:p>
          <a:p>
            <a:pPr marL="0" indent="0">
              <a:lnSpc>
                <a:spcPct val="120000"/>
              </a:lnSpc>
              <a:buNone/>
            </a:pPr>
            <a:r>
              <a:rPr lang="en-US" sz="2200" dirty="0" smtClean="0">
                <a:latin typeface="Comic Sans MS" panose="030F0702030302020204" pitchFamily="66" charset="0"/>
                <a:cs typeface="Calibri"/>
              </a:rPr>
              <a:t>9:30 – </a:t>
            </a:r>
            <a:r>
              <a:rPr lang="en-US" sz="2200" dirty="0" err="1" smtClean="0">
                <a:latin typeface="Comic Sans MS" panose="030F0702030302020204" pitchFamily="66" charset="0"/>
                <a:cs typeface="Calibri"/>
              </a:rPr>
              <a:t>Maths</a:t>
            </a:r>
            <a:r>
              <a:rPr lang="en-US" sz="2200" dirty="0" smtClean="0">
                <a:latin typeface="Comic Sans MS" panose="030F0702030302020204" pitchFamily="66" charset="0"/>
                <a:cs typeface="Calibri"/>
              </a:rPr>
              <a:t> or learning journey input followed by adult led activity. Small group work and continuous provision. </a:t>
            </a:r>
          </a:p>
          <a:p>
            <a:pPr marL="0" indent="0">
              <a:lnSpc>
                <a:spcPct val="120000"/>
              </a:lnSpc>
              <a:buNone/>
            </a:pPr>
            <a:r>
              <a:rPr lang="en-US" sz="2200" dirty="0" smtClean="0">
                <a:latin typeface="Comic Sans MS" panose="030F0702030302020204" pitchFamily="66" charset="0"/>
                <a:cs typeface="Calibri"/>
              </a:rPr>
              <a:t>10:15 – fruit and milk and talk time</a:t>
            </a:r>
          </a:p>
          <a:p>
            <a:pPr marL="0" indent="0">
              <a:lnSpc>
                <a:spcPct val="120000"/>
              </a:lnSpc>
              <a:buNone/>
            </a:pPr>
            <a:r>
              <a:rPr lang="en-US" sz="2200" dirty="0" smtClean="0">
                <a:latin typeface="Comic Sans MS" panose="030F0702030302020204" pitchFamily="66" charset="0"/>
                <a:cs typeface="Calibri"/>
              </a:rPr>
              <a:t>10:30 – Assembly</a:t>
            </a:r>
          </a:p>
          <a:p>
            <a:pPr marL="0" indent="0">
              <a:lnSpc>
                <a:spcPct val="120000"/>
              </a:lnSpc>
              <a:buNone/>
            </a:pPr>
            <a:r>
              <a:rPr lang="en-US" sz="2200" dirty="0" smtClean="0">
                <a:latin typeface="Comic Sans MS" panose="030F0702030302020204" pitchFamily="66" charset="0"/>
                <a:cs typeface="Calibri"/>
              </a:rPr>
              <a:t>10:45 –Playtime</a:t>
            </a:r>
          </a:p>
          <a:p>
            <a:pPr marL="0" indent="0">
              <a:lnSpc>
                <a:spcPct val="120000"/>
              </a:lnSpc>
              <a:buNone/>
            </a:pPr>
            <a:r>
              <a:rPr lang="en-US" sz="2200" dirty="0" smtClean="0">
                <a:latin typeface="Comic Sans MS" panose="030F0702030302020204" pitchFamily="66" charset="0"/>
                <a:cs typeface="Calibri"/>
              </a:rPr>
              <a:t>11:00 continuing of activities from before play</a:t>
            </a:r>
            <a:endParaRPr lang="en-US" sz="2200" dirty="0">
              <a:latin typeface="Comic Sans MS" panose="030F0702030302020204" pitchFamily="66" charset="0"/>
              <a:cs typeface="Calibri"/>
            </a:endParaRPr>
          </a:p>
        </p:txBody>
      </p:sp>
      <p:sp>
        <p:nvSpPr>
          <p:cNvPr id="5" name="Content Placeholder 2">
            <a:extLst>
              <a:ext uri="{FF2B5EF4-FFF2-40B4-BE49-F238E27FC236}">
                <a16:creationId xmlns:a16="http://schemas.microsoft.com/office/drawing/2014/main" id="{40BA41EE-DAC9-49D9-B047-0ED30A7E451C}"/>
              </a:ext>
            </a:extLst>
          </p:cNvPr>
          <p:cNvSpPr txBox="1">
            <a:spLocks/>
          </p:cNvSpPr>
          <p:nvPr/>
        </p:nvSpPr>
        <p:spPr>
          <a:xfrm>
            <a:off x="6331130" y="1215048"/>
            <a:ext cx="4831081" cy="530669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2200" dirty="0" smtClean="0">
                <a:latin typeface="Comic Sans MS" panose="030F0702030302020204" pitchFamily="66" charset="0"/>
                <a:cs typeface="Calibri"/>
              </a:rPr>
              <a:t>12:00 - 1:00pm – Lunchtime – 30 </a:t>
            </a:r>
            <a:r>
              <a:rPr lang="en-US" sz="2200" dirty="0" err="1" smtClean="0">
                <a:latin typeface="Comic Sans MS" panose="030F0702030302020204" pitchFamily="66" charset="0"/>
                <a:cs typeface="Calibri"/>
              </a:rPr>
              <a:t>mins</a:t>
            </a:r>
            <a:r>
              <a:rPr lang="en-US" sz="2200" dirty="0" smtClean="0">
                <a:latin typeface="Comic Sans MS" panose="030F0702030302020204" pitchFamily="66" charset="0"/>
                <a:cs typeface="Calibri"/>
              </a:rPr>
              <a:t> in lunch hall and 30 minutes playtime.</a:t>
            </a:r>
          </a:p>
          <a:p>
            <a:pPr marL="0" indent="0">
              <a:lnSpc>
                <a:spcPct val="120000"/>
              </a:lnSpc>
              <a:buFont typeface="Arial" panose="020B0604020202020204" pitchFamily="34" charset="0"/>
              <a:buNone/>
            </a:pPr>
            <a:r>
              <a:rPr lang="en-US" sz="2200" dirty="0" smtClean="0">
                <a:latin typeface="Comic Sans MS" panose="030F0702030302020204" pitchFamily="66" charset="0"/>
                <a:cs typeface="Calibri"/>
              </a:rPr>
              <a:t>1 – 2:45pm Learning Journey input followed by continuous provision and adult led activity. *</a:t>
            </a:r>
          </a:p>
          <a:p>
            <a:pPr marL="0" indent="0">
              <a:lnSpc>
                <a:spcPct val="120000"/>
              </a:lnSpc>
              <a:buFont typeface="Arial" panose="020B0604020202020204" pitchFamily="34" charset="0"/>
              <a:buNone/>
            </a:pPr>
            <a:r>
              <a:rPr lang="en-US" sz="2200" dirty="0" smtClean="0">
                <a:latin typeface="Comic Sans MS" panose="030F0702030302020204" pitchFamily="66" charset="0"/>
                <a:cs typeface="Calibri"/>
              </a:rPr>
              <a:t>2:45 – 15 minutes of fitness</a:t>
            </a:r>
          </a:p>
          <a:p>
            <a:pPr marL="0" indent="0">
              <a:lnSpc>
                <a:spcPct val="120000"/>
              </a:lnSpc>
              <a:buFont typeface="Arial" panose="020B0604020202020204" pitchFamily="34" charset="0"/>
              <a:buNone/>
            </a:pPr>
            <a:r>
              <a:rPr lang="en-US" sz="2200" dirty="0" smtClean="0">
                <a:latin typeface="Comic Sans MS" panose="030F0702030302020204" pitchFamily="66" charset="0"/>
                <a:cs typeface="Calibri"/>
              </a:rPr>
              <a:t>3:00 – Story</a:t>
            </a:r>
          </a:p>
          <a:p>
            <a:pPr marL="0" indent="0">
              <a:lnSpc>
                <a:spcPct val="120000"/>
              </a:lnSpc>
              <a:buFont typeface="Arial" panose="020B0604020202020204" pitchFamily="34" charset="0"/>
              <a:buNone/>
            </a:pPr>
            <a:r>
              <a:rPr lang="en-US" sz="2200" dirty="0" smtClean="0">
                <a:latin typeface="Comic Sans MS" panose="030F0702030302020204" pitchFamily="66" charset="0"/>
                <a:cs typeface="Calibri"/>
              </a:rPr>
              <a:t>3:15 </a:t>
            </a:r>
            <a:r>
              <a:rPr lang="en-US" sz="2200" dirty="0" err="1" smtClean="0">
                <a:latin typeface="Comic Sans MS" panose="030F0702030302020204" pitchFamily="66" charset="0"/>
                <a:cs typeface="Calibri"/>
              </a:rPr>
              <a:t>Hometime</a:t>
            </a:r>
            <a:endParaRPr lang="en-US" sz="2200" dirty="0" smtClean="0">
              <a:latin typeface="Comic Sans MS" panose="030F0702030302020204" pitchFamily="66" charset="0"/>
              <a:cs typeface="Calibri"/>
            </a:endParaRPr>
          </a:p>
          <a:p>
            <a:pPr marL="0" indent="0">
              <a:lnSpc>
                <a:spcPct val="120000"/>
              </a:lnSpc>
              <a:buFont typeface="Arial" panose="020B0604020202020204" pitchFamily="34" charset="0"/>
              <a:buNone/>
            </a:pPr>
            <a:r>
              <a:rPr lang="en-US" sz="2200" dirty="0" smtClean="0">
                <a:latin typeface="Comic Sans MS" panose="030F0702030302020204" pitchFamily="66" charset="0"/>
                <a:cs typeface="Calibri"/>
              </a:rPr>
              <a:t>* During the afternoons an adult will also read with the children.</a:t>
            </a:r>
          </a:p>
          <a:p>
            <a:pPr marL="0" indent="0">
              <a:lnSpc>
                <a:spcPct val="120000"/>
              </a:lnSpc>
              <a:buFont typeface="Arial" panose="020B0604020202020204" pitchFamily="34" charset="0"/>
              <a:buNone/>
            </a:pPr>
            <a:endParaRPr lang="en-US" sz="2200" dirty="0">
              <a:latin typeface="Comic Sans MS" panose="030F0702030302020204" pitchFamily="66" charset="0"/>
              <a:cs typeface="Calibri"/>
            </a:endParaRPr>
          </a:p>
        </p:txBody>
      </p:sp>
    </p:spTree>
    <p:extLst>
      <p:ext uri="{BB962C8B-B14F-4D97-AF65-F5344CB8AC3E}">
        <p14:creationId xmlns:p14="http://schemas.microsoft.com/office/powerpoint/2010/main" val="5742220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TotalTime>
  <Words>1300</Words>
  <Application>Microsoft Office PowerPoint</Application>
  <PresentationFormat>Widescreen</PresentationFormat>
  <Paragraphs>81</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Comic Sans MS</vt:lpstr>
      <vt:lpstr>Wingdings</vt:lpstr>
      <vt:lpstr>Office Theme</vt:lpstr>
      <vt:lpstr>Welcome to Wren Class</vt:lpstr>
      <vt:lpstr>What will it be like in Reception?</vt:lpstr>
      <vt:lpstr>Expectations</vt:lpstr>
      <vt:lpstr>The Classroom</vt:lpstr>
      <vt:lpstr>The Curriculum</vt:lpstr>
      <vt:lpstr>Settling into school.</vt:lpstr>
      <vt:lpstr>Parent Partnership</vt:lpstr>
      <vt:lpstr>Reading Books</vt:lpstr>
      <vt:lpstr>What Might a day look like?</vt:lpstr>
      <vt:lpstr>House keeping</vt:lpstr>
      <vt:lpstr>SeeSaw</vt:lpstr>
      <vt:lpstr>Thank you  for choosing Lavant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Yelland</dc:creator>
  <cp:lastModifiedBy>Ali Totman</cp:lastModifiedBy>
  <cp:revision>265</cp:revision>
  <cp:lastPrinted>2021-06-21T11:47:37Z</cp:lastPrinted>
  <dcterms:created xsi:type="dcterms:W3CDTF">2021-06-20T10:47:43Z</dcterms:created>
  <dcterms:modified xsi:type="dcterms:W3CDTF">2024-06-25T17:16:49Z</dcterms:modified>
</cp:coreProperties>
</file>