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1" r:id="rId8"/>
    <p:sldId id="262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41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2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1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53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2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6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4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5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68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221-6D61-41B4-ACD5-ED087F5D8DAD}" type="datetimeFigureOut">
              <a:rPr lang="en-GB" smtClean="0"/>
              <a:t>01/11/2018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3699E-DABA-4187-9759-611625F5EA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98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230425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Welcome to our Breakfast Meeting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5" y="3933056"/>
            <a:ext cx="5568619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9" y="3238872"/>
            <a:ext cx="4379979" cy="3284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3" y="3236406"/>
            <a:ext cx="4383266" cy="328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6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67936" cy="980728"/>
          </a:xfrm>
        </p:spPr>
        <p:txBody>
          <a:bodyPr/>
          <a:lstStyle/>
          <a:p>
            <a:r>
              <a:rPr lang="en-GB" sz="4000" b="1" u="sng" dirty="0">
                <a:solidFill>
                  <a:prstClr val="black"/>
                </a:solidFill>
                <a:latin typeface="Comic Sans MS" pitchFamily="66" charset="0"/>
              </a:rPr>
              <a:t>Jolly 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3600400"/>
          </a:xfrm>
        </p:spPr>
        <p:txBody>
          <a:bodyPr/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A multisensory experience for the children,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very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interactive and fun</a:t>
            </a:r>
          </a:p>
          <a:p>
            <a:pPr lvl="0"/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Fast paced- we cover a letter a day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until we reach ‘</a:t>
            </a:r>
            <a:r>
              <a:rPr lang="en-GB" sz="2400" dirty="0" err="1" smtClean="0">
                <a:solidFill>
                  <a:prstClr val="black"/>
                </a:solidFill>
                <a:latin typeface="Comic Sans MS" pitchFamily="66" charset="0"/>
              </a:rPr>
              <a:t>er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’,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then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revisit  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Handwriting practice sheets come home on a daily basis for you to reinforce what we do at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school and again on Friday we revise the letters we have learnt that week.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358" y="3559324"/>
            <a:ext cx="4187958" cy="3140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61" y="3559324"/>
            <a:ext cx="4187958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0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39944" cy="908720"/>
          </a:xfrm>
        </p:spPr>
        <p:txBody>
          <a:bodyPr/>
          <a:lstStyle/>
          <a:p>
            <a:r>
              <a:rPr lang="en-GB" sz="4000" b="1" u="sng" dirty="0">
                <a:solidFill>
                  <a:prstClr val="black"/>
                </a:solidFill>
                <a:latin typeface="Comic Sans MS" pitchFamily="66" charset="0"/>
              </a:rPr>
              <a:t>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5"/>
            <a:ext cx="8239944" cy="3312367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Jolly Phonics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plays a key role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Reading Scheme-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The Oxford Reading Tree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after half term- get to know names of characters and bring home story books- with or without words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Can’t emphasise enough the importance of children being able to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talk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 about a story, and tell the story in their own words because they are so familiar with it. To be able to talk about the characters and settings.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Don’t worry if your child brings home books without words – These are really important in helping the children to develop the ability to tell stories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9" y="4077072"/>
            <a:ext cx="3850375" cy="26942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72" y="3883496"/>
            <a:ext cx="3860719" cy="28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504056"/>
          </a:xfrm>
        </p:spPr>
        <p:txBody>
          <a:bodyPr>
            <a:normAutofit fontScale="90000"/>
          </a:bodyPr>
          <a:lstStyle/>
          <a:p>
            <a:r>
              <a:rPr lang="en-GB" sz="2000" u="sng" dirty="0">
                <a:solidFill>
                  <a:prstClr val="black"/>
                </a:solidFill>
                <a:latin typeface="Comic Sans MS" pitchFamily="66" charset="0"/>
              </a:rPr>
              <a:t>Developing Writing </a:t>
            </a:r>
            <a:r>
              <a:rPr lang="en-GB" sz="2000" u="sng" dirty="0" smtClean="0">
                <a:solidFill>
                  <a:prstClr val="black"/>
                </a:solidFill>
                <a:latin typeface="Comic Sans MS" pitchFamily="66" charset="0"/>
              </a:rPr>
              <a:t>Skills: </a:t>
            </a:r>
            <a:r>
              <a:rPr lang="en-GB" sz="3100" b="1" u="sng" dirty="0" smtClean="0">
                <a:solidFill>
                  <a:prstClr val="black"/>
                </a:solidFill>
                <a:latin typeface="Comic Sans MS" pitchFamily="66" charset="0"/>
              </a:rPr>
              <a:t>Independent writing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It’s important to remember that the children are all at different stages in their development. </a:t>
            </a:r>
            <a:endParaRPr lang="en-GB" sz="24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en-GB" sz="2400" b="1" dirty="0" smtClean="0">
                <a:solidFill>
                  <a:prstClr val="black"/>
                </a:solidFill>
                <a:latin typeface="Comic Sans MS" pitchFamily="66" charset="0"/>
              </a:rPr>
              <a:t>ndependent writing </a:t>
            </a:r>
          </a:p>
          <a:p>
            <a:pPr marL="0" lvl="0" indent="0">
              <a:buNone/>
            </a:pP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We teach them  that they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are </a:t>
            </a: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the boss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of their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writing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We talk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about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why we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write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.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 When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do we see others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write?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We discuss </a:t>
            </a:r>
            <a:r>
              <a:rPr lang="en-GB" sz="2400" b="1" dirty="0">
                <a:solidFill>
                  <a:prstClr val="black"/>
                </a:solidFill>
                <a:latin typeface="Comic Sans MS" pitchFamily="66" charset="0"/>
              </a:rPr>
              <a:t>what writing </a:t>
            </a:r>
            <a:r>
              <a:rPr lang="en-GB" sz="2400" b="1" dirty="0" smtClean="0">
                <a:solidFill>
                  <a:prstClr val="black"/>
                </a:solidFill>
                <a:latin typeface="Comic Sans MS" pitchFamily="66" charset="0"/>
              </a:rPr>
              <a:t>looks like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-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circular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movements and straight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lines, letter like shapes, letters representing key sounds in words in the order that they hear them. 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We provide many opportunities for them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to write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and make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marks; white boards, chalk boards, clip boards, chalk, writing aprons, well stocked writing corner </a:t>
            </a:r>
            <a:r>
              <a:rPr lang="en-GB" sz="2400" dirty="0" err="1" smtClean="0">
                <a:solidFill>
                  <a:prstClr val="black"/>
                </a:solidFill>
                <a:latin typeface="Comic Sans MS" pitchFamily="66" charset="0"/>
              </a:rPr>
              <a:t>etc</a:t>
            </a: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The children learn from us all and gradually gain in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confidence and independence,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becoming more confident to have a </a:t>
            </a:r>
            <a:r>
              <a:rPr lang="en-GB" sz="2400" dirty="0" smtClean="0">
                <a:solidFill>
                  <a:prstClr val="black"/>
                </a:solidFill>
                <a:latin typeface="Comic Sans MS" pitchFamily="66" charset="0"/>
              </a:rPr>
              <a:t>go.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4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19" y="-171400"/>
            <a:ext cx="8229600" cy="1080120"/>
          </a:xfrm>
        </p:spPr>
        <p:txBody>
          <a:bodyPr>
            <a:normAutofit/>
          </a:bodyPr>
          <a:lstStyle/>
          <a:p>
            <a:r>
              <a:rPr lang="en-GB" sz="2400" u="sng" dirty="0">
                <a:solidFill>
                  <a:prstClr val="black"/>
                </a:solidFill>
                <a:latin typeface="Comic Sans MS" pitchFamily="66" charset="0"/>
              </a:rPr>
              <a:t>Developing Writing Skills</a:t>
            </a:r>
            <a:r>
              <a:rPr lang="en-GB" sz="2000" u="sng" dirty="0">
                <a:solidFill>
                  <a:prstClr val="black"/>
                </a:solidFill>
                <a:latin typeface="Comic Sans MS" pitchFamily="66" charset="0"/>
              </a:rPr>
              <a:t>: </a:t>
            </a:r>
            <a:r>
              <a:rPr lang="en-GB" sz="3000" b="1" u="sng" dirty="0" smtClean="0">
                <a:latin typeface="Comic Sans MS" pitchFamily="66" charset="0"/>
              </a:rPr>
              <a:t>Letter formation</a:t>
            </a:r>
            <a:endParaRPr lang="en-GB" sz="3000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20" y="980728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sz="2600" dirty="0" smtClean="0">
                <a:solidFill>
                  <a:prstClr val="black"/>
                </a:solidFill>
                <a:latin typeface="Comic Sans MS" pitchFamily="66" charset="0"/>
              </a:rPr>
              <a:t>As part of our Phonics sessions we focus on </a:t>
            </a:r>
            <a:r>
              <a:rPr lang="en-GB" sz="2600" b="1" dirty="0" smtClean="0">
                <a:solidFill>
                  <a:prstClr val="black"/>
                </a:solidFill>
                <a:latin typeface="Comic Sans MS" pitchFamily="66" charset="0"/>
              </a:rPr>
              <a:t>letter formation </a:t>
            </a:r>
            <a:r>
              <a:rPr lang="en-GB" sz="2600" dirty="0" smtClean="0">
                <a:solidFill>
                  <a:prstClr val="black"/>
                </a:solidFill>
                <a:latin typeface="Comic Sans MS" pitchFamily="66" charset="0"/>
              </a:rPr>
              <a:t>which is something the children need to get right very early on, when they are ready to write - in order to get into good writing habits. One of the ways we do this is during our phonics sessions where we repeatedly practice (in a multi sensory way) the letter of the day – as many of you </a:t>
            </a:r>
            <a:r>
              <a:rPr lang="en-GB" sz="2600" smtClean="0">
                <a:solidFill>
                  <a:prstClr val="black"/>
                </a:solidFill>
                <a:latin typeface="Comic Sans MS" pitchFamily="66" charset="0"/>
              </a:rPr>
              <a:t>saw yesterday.</a:t>
            </a:r>
            <a:endParaRPr lang="en-GB" sz="2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r>
              <a:rPr lang="en-GB" sz="2600" dirty="0" smtClean="0">
                <a:solidFill>
                  <a:prstClr val="black"/>
                </a:solidFill>
                <a:latin typeface="Comic Sans MS" pitchFamily="66" charset="0"/>
              </a:rPr>
              <a:t>Pre-writing skills: Really important for those children; not holding a pen correctly or forming letters smoothly with good control. Theses children need to strengthen their fine motor skills – FINGER GYM</a:t>
            </a:r>
          </a:p>
          <a:p>
            <a:pPr marL="0" lvl="0" indent="0">
              <a:buNone/>
            </a:pPr>
            <a:r>
              <a:rPr lang="en-GB" sz="2600" b="1" dirty="0" smtClean="0">
                <a:solidFill>
                  <a:prstClr val="black"/>
                </a:solidFill>
                <a:latin typeface="Comic Sans MS" pitchFamily="66" charset="0"/>
              </a:rPr>
              <a:t>Name </a:t>
            </a:r>
            <a:r>
              <a:rPr lang="en-GB" sz="2600" b="1" dirty="0">
                <a:solidFill>
                  <a:prstClr val="black"/>
                </a:solidFill>
                <a:latin typeface="Comic Sans MS" pitchFamily="66" charset="0"/>
              </a:rPr>
              <a:t>writing practice </a:t>
            </a:r>
            <a:r>
              <a:rPr lang="en-GB" sz="2600" dirty="0">
                <a:solidFill>
                  <a:prstClr val="black"/>
                </a:solidFill>
                <a:latin typeface="Comic Sans MS" pitchFamily="66" charset="0"/>
              </a:rPr>
              <a:t>forms an important part of learning to write- </a:t>
            </a:r>
            <a:r>
              <a:rPr lang="en-GB" sz="2600" dirty="0" smtClean="0">
                <a:solidFill>
                  <a:prstClr val="black"/>
                </a:solidFill>
                <a:latin typeface="Comic Sans MS" pitchFamily="66" charset="0"/>
              </a:rPr>
              <a:t>however children need to be taught to write each letter in their name correctly on a 1:1 basis – hence sending home name writing practice sheets at half term </a:t>
            </a:r>
            <a:r>
              <a:rPr lang="en-GB" sz="2600" dirty="0" smtClean="0">
                <a:solidFill>
                  <a:prstClr val="black"/>
                </a:solidFill>
                <a:latin typeface="Comic Sans MS" pitchFamily="66" charset="0"/>
                <a:sym typeface="Wingdings" panose="05000000000000000000" pitchFamily="2" charset="2"/>
              </a:rPr>
              <a:t>.</a:t>
            </a:r>
            <a:endParaRPr lang="en-GB" sz="260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0" lvl="0" indent="0">
              <a:buNone/>
            </a:pPr>
            <a:endParaRPr lang="en-GB" sz="24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34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GB" sz="2100" u="sng" dirty="0">
                <a:solidFill>
                  <a:prstClr val="black"/>
                </a:solidFill>
                <a:latin typeface="Comic Sans MS" pitchFamily="66" charset="0"/>
              </a:rPr>
              <a:t>Developing </a:t>
            </a:r>
            <a:r>
              <a:rPr lang="en-GB" sz="2100" u="sng" dirty="0" smtClean="0">
                <a:solidFill>
                  <a:prstClr val="black"/>
                </a:solidFill>
                <a:latin typeface="Comic Sans MS" pitchFamily="66" charset="0"/>
              </a:rPr>
              <a:t>Independent Writing </a:t>
            </a:r>
            <a:r>
              <a:rPr lang="en-GB" sz="2100" u="sng" dirty="0">
                <a:solidFill>
                  <a:prstClr val="black"/>
                </a:solidFill>
                <a:latin typeface="Comic Sans MS" pitchFamily="66" charset="0"/>
              </a:rPr>
              <a:t>Skills: </a:t>
            </a:r>
            <a:r>
              <a:rPr lang="en-GB" b="1" u="sng" dirty="0" smtClean="0">
                <a:latin typeface="Comic Sans MS" pitchFamily="66" charset="0"/>
              </a:rPr>
              <a:t>Model writing</a:t>
            </a:r>
            <a:endParaRPr lang="en-GB" b="1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97666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We </a:t>
            </a:r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model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 writing throughout the day for children giving them many opportunities to see what it is all about and how we go about it…</a:t>
            </a:r>
          </a:p>
          <a:p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Use of </a:t>
            </a:r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Jolly Phonic Sound Cards 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– We go through a very important process when we write together in small or large groups – </a:t>
            </a:r>
          </a:p>
          <a:p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say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 the word, </a:t>
            </a:r>
          </a:p>
          <a:p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What is the first </a:t>
            </a:r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sound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 that you can hear?</a:t>
            </a:r>
          </a:p>
          <a:p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find it 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on the Jolly Phonics sound </a:t>
            </a:r>
            <a:r>
              <a:rPr lang="en-GB" sz="2200" dirty="0">
                <a:solidFill>
                  <a:prstClr val="black"/>
                </a:solidFill>
                <a:latin typeface="Comic Sans MS" pitchFamily="66" charset="0"/>
              </a:rPr>
              <a:t>c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ard, </a:t>
            </a:r>
          </a:p>
          <a:p>
            <a:r>
              <a:rPr lang="en-GB" sz="2200" b="1" dirty="0" smtClean="0">
                <a:solidFill>
                  <a:prstClr val="black"/>
                </a:solidFill>
                <a:latin typeface="Comic Sans MS" pitchFamily="66" charset="0"/>
              </a:rPr>
              <a:t>write it </a:t>
            </a: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down. </a:t>
            </a:r>
          </a:p>
          <a:p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Say the same word again and write down the other sounds we can hear, in the order in which they occur, following the same steps.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prstClr val="black"/>
                </a:solidFill>
                <a:latin typeface="Comic Sans MS" pitchFamily="66" charset="0"/>
              </a:rPr>
              <a:t> It can seem quite tricky to begin with which is why we don’t start with complete sentences – just individual words. We only focus on the sounds the children can hear – so it often doesn’t look like a proper word but the children rapidly begin to see themselves as writers this way. We find the letter sounds we need in pairs/small groups so it isn’t a test. We keep it short and fun with lots of praise and encouragement.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9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075240" cy="492941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You are invited 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to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a Maths Lesson on 21st November.</a:t>
            </a:r>
            <a:b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n-GB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I hope you enjoyed the Phonics lesson on 31st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</a:rPr>
              <a:t>October </a:t>
            </a:r>
            <a:r>
              <a:rPr lang="en-GB" dirty="0" smtClean="0">
                <a:solidFill>
                  <a:prstClr val="black"/>
                </a:solidFill>
                <a:latin typeface="Comic Sans MS" pitchFamily="66" charset="0"/>
                <a:sym typeface="Wingdings" panose="05000000000000000000" pitchFamily="2" charset="2"/>
              </a:rPr>
              <a:t></a:t>
            </a: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/>
            </a:r>
            <a:br>
              <a:rPr lang="en-GB" dirty="0">
                <a:solidFill>
                  <a:prstClr val="black"/>
                </a:solidFill>
                <a:latin typeface="Comic Sans MS" pitchFamily="66" charset="0"/>
              </a:rPr>
            </a:br>
            <a:r>
              <a:rPr lang="en-GB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lvl="0" indent="0" algn="ctr">
              <a:buNone/>
            </a:pPr>
            <a:endParaRPr lang="en-GB" dirty="0">
              <a:solidFill>
                <a:prstClr val="black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460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67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Thank you for coming </a:t>
            </a:r>
            <a:r>
              <a:rPr lang="en-GB" sz="96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en-GB" sz="96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3926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669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to our Breakfast Meeting</vt:lpstr>
      <vt:lpstr>Jolly Phonics</vt:lpstr>
      <vt:lpstr>Reading</vt:lpstr>
      <vt:lpstr>Developing Writing Skills: Independent writing</vt:lpstr>
      <vt:lpstr>Developing Writing Skills: Letter formation</vt:lpstr>
      <vt:lpstr>Developing Independent Writing Skills: Model writing</vt:lpstr>
      <vt:lpstr>You are invited to a Maths Lesson on 21st November.  I hope you enjoyed the Phonics lesson on 31st October   </vt:lpstr>
      <vt:lpstr>Thank you for coming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Breakfast Meeting</dc:title>
  <dc:creator>Yelland</dc:creator>
  <cp:lastModifiedBy>Jo Yelland</cp:lastModifiedBy>
  <cp:revision>48</cp:revision>
  <cp:lastPrinted>2018-10-29T16:18:33Z</cp:lastPrinted>
  <dcterms:created xsi:type="dcterms:W3CDTF">2013-10-04T15:36:22Z</dcterms:created>
  <dcterms:modified xsi:type="dcterms:W3CDTF">2018-11-01T10:02:54Z</dcterms:modified>
</cp:coreProperties>
</file>