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17"/>
  </p:handoutMasterIdLst>
  <p:sldIdLst>
    <p:sldId id="270" r:id="rId2"/>
    <p:sldId id="277" r:id="rId3"/>
    <p:sldId id="258" r:id="rId4"/>
    <p:sldId id="271" r:id="rId5"/>
    <p:sldId id="266" r:id="rId6"/>
    <p:sldId id="259" r:id="rId7"/>
    <p:sldId id="260" r:id="rId8"/>
    <p:sldId id="263" r:id="rId9"/>
    <p:sldId id="261" r:id="rId10"/>
    <p:sldId id="264" r:id="rId11"/>
    <p:sldId id="267" r:id="rId12"/>
    <p:sldId id="272" r:id="rId13"/>
    <p:sldId id="273" r:id="rId14"/>
    <p:sldId id="275" r:id="rId15"/>
    <p:sldId id="265" r:id="rId1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0481D40-B7C4-4526-A324-B67B849B5208}">
          <p14:sldIdLst>
            <p14:sldId id="270"/>
            <p14:sldId id="277"/>
          </p14:sldIdLst>
        </p14:section>
        <p14:section name="Untitled Section" id="{0B1E0BC5-870E-4144-B86B-808F5D08D9A1}">
          <p14:sldIdLst>
            <p14:sldId id="258"/>
            <p14:sldId id="271"/>
            <p14:sldId id="266"/>
            <p14:sldId id="259"/>
            <p14:sldId id="260"/>
            <p14:sldId id="263"/>
            <p14:sldId id="261"/>
            <p14:sldId id="264"/>
            <p14:sldId id="267"/>
            <p14:sldId id="272"/>
            <p14:sldId id="273"/>
            <p14:sldId id="275"/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BE97B1-D830-437F-80A8-95E2BF6BBFA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6A60BB-E475-4C72-8814-956422458B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9441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7F41-874D-47C4-A7FF-213F2DE607E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9E4A2-EB71-4B71-BE58-CC647F366F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239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7F41-874D-47C4-A7FF-213F2DE607E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9E4A2-EB71-4B71-BE58-CC647F366F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330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7F41-874D-47C4-A7FF-213F2DE607E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9E4A2-EB71-4B71-BE58-CC647F366F16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0566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7F41-874D-47C4-A7FF-213F2DE607E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9E4A2-EB71-4B71-BE58-CC647F366F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7487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7F41-874D-47C4-A7FF-213F2DE607E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9E4A2-EB71-4B71-BE58-CC647F366F16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7393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7F41-874D-47C4-A7FF-213F2DE607E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9E4A2-EB71-4B71-BE58-CC647F366F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2796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7F41-874D-47C4-A7FF-213F2DE607E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9E4A2-EB71-4B71-BE58-CC647F366F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4939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7F41-874D-47C4-A7FF-213F2DE607E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9E4A2-EB71-4B71-BE58-CC647F366F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34512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7F41-874D-47C4-A7FF-213F2DE607E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9E4A2-EB71-4B71-BE58-CC647F366F16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546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7F41-874D-47C4-A7FF-213F2DE607E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9E4A2-EB71-4B71-BE58-CC647F366F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010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7F41-874D-47C4-A7FF-213F2DE607E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9E4A2-EB71-4B71-BE58-CC647F366F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082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7F41-874D-47C4-A7FF-213F2DE607E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9E4A2-EB71-4B71-BE58-CC647F366F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470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7F41-874D-47C4-A7FF-213F2DE607E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9E4A2-EB71-4B71-BE58-CC647F366F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9673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7F41-874D-47C4-A7FF-213F2DE607E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9E4A2-EB71-4B71-BE58-CC647F366F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713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7F41-874D-47C4-A7FF-213F2DE607E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9E4A2-EB71-4B71-BE58-CC647F366F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236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7F41-874D-47C4-A7FF-213F2DE607E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9E4A2-EB71-4B71-BE58-CC647F366F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185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7F41-874D-47C4-A7FF-213F2DE607E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9E4A2-EB71-4B71-BE58-CC647F366F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389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B7F41-874D-47C4-A7FF-213F2DE607E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E29E4A2-EB71-4B71-BE58-CC647F366F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039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Wv1VdDeoRY" TargetMode="Externa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8B3PnOjlgM0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youtube.com/watch?v=KUWn_TJTrnU" TargetMode="Externa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6000" dirty="0"/>
              <a:t>Metacognition</a:t>
            </a:r>
            <a:br>
              <a:rPr lang="en-GB" sz="6000" dirty="0"/>
            </a:br>
            <a:r>
              <a:rPr lang="en-GB" sz="6000" dirty="0"/>
              <a:t/>
            </a:r>
            <a:br>
              <a:rPr lang="en-GB" sz="6000" dirty="0"/>
            </a:br>
            <a:r>
              <a:rPr lang="en-GB" sz="6000" dirty="0"/>
              <a:t>Growth mindset</a:t>
            </a:r>
            <a:endParaRPr lang="en-US" sz="6000" dirty="0"/>
          </a:p>
        </p:txBody>
      </p:sp>
      <p:pic>
        <p:nvPicPr>
          <p:cNvPr id="1030" name="Picture 6" descr="Growth Mindset for Young Learners - Kreative in Lif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3789040"/>
            <a:ext cx="2682134" cy="2019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3501008"/>
            <a:ext cx="2828789" cy="28592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00" y="5661248"/>
            <a:ext cx="3712786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46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9552" y="1340768"/>
            <a:ext cx="8352928" cy="4956742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GB" sz="2000" b="1" dirty="0" smtClean="0">
                <a:solidFill>
                  <a:srgbClr val="0070C0"/>
                </a:solidFill>
                <a:latin typeface="Franklin Gothic Demi" panose="020B0703020102020204" pitchFamily="34" charset="0"/>
                <a:hlinkClick r:id="rId2"/>
              </a:rPr>
              <a:t>Process </a:t>
            </a:r>
            <a:r>
              <a:rPr lang="en-GB" sz="2000" b="1" dirty="0">
                <a:solidFill>
                  <a:srgbClr val="0070C0"/>
                </a:solidFill>
                <a:latin typeface="Franklin Gothic Demi" panose="020B0703020102020204" pitchFamily="34" charset="0"/>
                <a:hlinkClick r:id="rId2"/>
              </a:rPr>
              <a:t>Praise</a:t>
            </a:r>
            <a:endParaRPr lang="en-GB" sz="2000" b="1" dirty="0">
              <a:solidFill>
                <a:srgbClr val="0070C0"/>
              </a:solidFill>
              <a:latin typeface="Franklin Gothic Demi" panose="020B07030201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Well </a:t>
            </a:r>
            <a:r>
              <a:rPr lang="en-GB" sz="2000" b="1" dirty="0">
                <a:solidFill>
                  <a:srgbClr val="0070C0"/>
                </a:solidFill>
                <a:latin typeface="Franklin Gothic Demi" panose="020B0703020102020204" pitchFamily="34" charset="0"/>
              </a:rPr>
              <a:t>done – you’re learning to </a:t>
            </a:r>
            <a:r>
              <a:rPr lang="en-GB" sz="2000" b="1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……</a:t>
            </a:r>
            <a:endParaRPr lang="en-GB" sz="2000" b="1" dirty="0">
              <a:solidFill>
                <a:srgbClr val="0070C0"/>
              </a:solidFill>
              <a:latin typeface="Franklin Gothic Demi" panose="020B07030201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Good </a:t>
            </a:r>
            <a:r>
              <a:rPr lang="en-GB" sz="2000" b="1" dirty="0">
                <a:solidFill>
                  <a:srgbClr val="0070C0"/>
                </a:solidFill>
                <a:latin typeface="Franklin Gothic Demi" panose="020B0703020102020204" pitchFamily="34" charset="0"/>
              </a:rPr>
              <a:t>– it’s making you think – that’s how your brain </a:t>
            </a:r>
            <a:r>
              <a:rPr lang="en-GB" sz="2000" b="1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is growing</a:t>
            </a:r>
            <a:r>
              <a:rPr lang="en-GB" sz="2000" b="1" dirty="0">
                <a:solidFill>
                  <a:srgbClr val="0070C0"/>
                </a:solidFill>
                <a:latin typeface="Franklin Gothic Demi" panose="020B0703020102020204" pitchFamily="34" charset="0"/>
              </a:rPr>
              <a:t>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Every time you practise, you’re making the connections in  your brain  </a:t>
            </a:r>
          </a:p>
          <a:p>
            <a:pPr marL="45720" indent="0">
              <a:buNone/>
            </a:pPr>
            <a:r>
              <a:rPr lang="en-GB" sz="2000" b="1" dirty="0">
                <a:solidFill>
                  <a:srgbClr val="0070C0"/>
                </a:solidFill>
                <a:latin typeface="Franklin Gothic Demi" panose="020B0703020102020204" pitchFamily="34" charset="0"/>
              </a:rPr>
              <a:t> </a:t>
            </a:r>
            <a:r>
              <a:rPr lang="en-GB" sz="2000" b="1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  stronger.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Remember, when things are difficult, that is when the best learning happens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Be </a:t>
            </a:r>
            <a:r>
              <a:rPr lang="en-GB" sz="2000" b="1" dirty="0">
                <a:solidFill>
                  <a:srgbClr val="0070C0"/>
                </a:solidFill>
                <a:latin typeface="Franklin Gothic Demi" panose="020B0703020102020204" pitchFamily="34" charset="0"/>
              </a:rPr>
              <a:t>brave. Have another go. Maybe this time you </a:t>
            </a:r>
            <a:r>
              <a:rPr lang="en-GB" sz="2000" b="1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could …..</a:t>
            </a:r>
            <a:endParaRPr lang="en-GB" sz="2000" b="1" dirty="0">
              <a:solidFill>
                <a:srgbClr val="0070C0"/>
              </a:solidFill>
              <a:latin typeface="Franklin Gothic Demi" panose="020B07030201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You’ve </a:t>
            </a:r>
            <a:r>
              <a:rPr lang="en-GB" sz="2000" b="1" dirty="0">
                <a:solidFill>
                  <a:srgbClr val="0070C0"/>
                </a:solidFill>
                <a:latin typeface="Franklin Gothic Demi" panose="020B0703020102020204" pitchFamily="34" charset="0"/>
              </a:rPr>
              <a:t>worked hard on this and you’ve succeeded </a:t>
            </a:r>
            <a:r>
              <a:rPr lang="en-GB" sz="2000" b="1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because of </a:t>
            </a:r>
            <a:r>
              <a:rPr lang="en-GB" sz="2000" b="1" dirty="0" err="1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x,y,z</a:t>
            </a:r>
            <a:r>
              <a:rPr lang="en-GB" sz="2000" b="1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 </a:t>
            </a:r>
          </a:p>
          <a:p>
            <a:pPr marL="45720" indent="0">
              <a:buNone/>
            </a:pPr>
            <a:r>
              <a:rPr lang="en-GB" sz="2000" b="1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    (</a:t>
            </a:r>
            <a:r>
              <a:rPr lang="en-GB" sz="2000" b="1" dirty="0">
                <a:solidFill>
                  <a:srgbClr val="0070C0"/>
                </a:solidFill>
                <a:latin typeface="Franklin Gothic Demi" panose="020B0703020102020204" pitchFamily="34" charset="0"/>
              </a:rPr>
              <a:t>success criteria)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That’s a great mistake. Think </a:t>
            </a:r>
            <a:r>
              <a:rPr lang="en-GB" sz="2000" b="1" dirty="0">
                <a:solidFill>
                  <a:srgbClr val="0070C0"/>
                </a:solidFill>
                <a:latin typeface="Franklin Gothic Demi" panose="020B0703020102020204" pitchFamily="34" charset="0"/>
              </a:rPr>
              <a:t>about why it didn’t work </a:t>
            </a:r>
            <a:r>
              <a:rPr lang="en-GB" sz="2000" b="1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and learn         from </a:t>
            </a:r>
            <a:r>
              <a:rPr lang="en-GB" sz="2000" b="1" dirty="0">
                <a:solidFill>
                  <a:srgbClr val="0070C0"/>
                </a:solidFill>
                <a:latin typeface="Franklin Gothic Demi" panose="020B0703020102020204" pitchFamily="34" charset="0"/>
              </a:rPr>
              <a:t>it.</a:t>
            </a:r>
          </a:p>
          <a:p>
            <a:pPr marL="45720" indent="0" algn="ctr">
              <a:buNone/>
            </a:pPr>
            <a:r>
              <a:rPr lang="en-GB" sz="2400" b="1" dirty="0">
                <a:solidFill>
                  <a:srgbClr val="FF0000"/>
                </a:solidFill>
                <a:latin typeface="Franklin Gothic Demi" panose="020B0703020102020204" pitchFamily="34" charset="0"/>
              </a:rPr>
              <a:t>Our language tells children what we believe </a:t>
            </a:r>
            <a:r>
              <a:rPr lang="en-GB" sz="2400" b="1" dirty="0" smtClean="0">
                <a:solidFill>
                  <a:srgbClr val="FF0000"/>
                </a:solidFill>
                <a:latin typeface="Franklin Gothic Demi" panose="020B0703020102020204" pitchFamily="34" charset="0"/>
              </a:rPr>
              <a:t>and what </a:t>
            </a:r>
            <a:r>
              <a:rPr lang="en-GB" sz="2400" b="1" dirty="0">
                <a:solidFill>
                  <a:srgbClr val="FF0000"/>
                </a:solidFill>
                <a:latin typeface="Franklin Gothic Demi" panose="020B0703020102020204" pitchFamily="34" charset="0"/>
              </a:rPr>
              <a:t>we value.</a:t>
            </a:r>
          </a:p>
        </p:txBody>
      </p:sp>
      <p:sp>
        <p:nvSpPr>
          <p:cNvPr id="4" name="Rectangle 3"/>
          <p:cNvSpPr/>
          <p:nvPr/>
        </p:nvSpPr>
        <p:spPr>
          <a:xfrm>
            <a:off x="1043608" y="563392"/>
            <a:ext cx="70567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FF0000"/>
                </a:solidFill>
                <a:latin typeface="Franklin Gothic Demi" panose="020B0703020102020204" pitchFamily="34" charset="0"/>
              </a:rPr>
              <a:t>Impact of praise on pupil attitude and </a:t>
            </a:r>
            <a:r>
              <a:rPr lang="en-GB" sz="3200" b="1" dirty="0" smtClean="0">
                <a:solidFill>
                  <a:srgbClr val="FF0000"/>
                </a:solidFill>
                <a:latin typeface="Franklin Gothic Demi" panose="020B0703020102020204" pitchFamily="34" charset="0"/>
              </a:rPr>
              <a:t>achievement</a:t>
            </a:r>
          </a:p>
        </p:txBody>
      </p:sp>
    </p:spTree>
    <p:extLst>
      <p:ext uri="{BB962C8B-B14F-4D97-AF65-F5344CB8AC3E}">
        <p14:creationId xmlns:p14="http://schemas.microsoft.com/office/powerpoint/2010/main" val="334748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07504" y="692696"/>
            <a:ext cx="8640960" cy="576064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GB" sz="3200" b="1" dirty="0" smtClean="0">
                <a:solidFill>
                  <a:srgbClr val="FF0000"/>
                </a:solidFill>
                <a:latin typeface="Franklin Gothic Demi" panose="020B0703020102020204" pitchFamily="34" charset="0"/>
              </a:rPr>
              <a:t>Be Careful</a:t>
            </a:r>
          </a:p>
          <a:p>
            <a:pPr marL="45720" indent="0" algn="ctr">
              <a:buNone/>
            </a:pPr>
            <a:r>
              <a:rPr lang="en-GB" sz="32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Children learn what they hear from their parents.</a:t>
            </a:r>
            <a:endParaRPr lang="en-GB" sz="3200" dirty="0">
              <a:solidFill>
                <a:srgbClr val="0070C0"/>
              </a:solidFill>
              <a:latin typeface="Franklin Gothic Demi" panose="020B0703020102020204" pitchFamily="34" charset="0"/>
            </a:endParaRPr>
          </a:p>
          <a:p>
            <a:r>
              <a:rPr lang="en-GB" sz="32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‘I </a:t>
            </a:r>
            <a:r>
              <a:rPr lang="en-GB" sz="3200" dirty="0">
                <a:solidFill>
                  <a:srgbClr val="0070C0"/>
                </a:solidFill>
                <a:latin typeface="Franklin Gothic Demi" panose="020B0703020102020204" pitchFamily="34" charset="0"/>
              </a:rPr>
              <a:t>can’t do maths’ </a:t>
            </a:r>
            <a:endParaRPr lang="en-GB" sz="3200" dirty="0" smtClean="0">
              <a:solidFill>
                <a:srgbClr val="0070C0"/>
              </a:solidFill>
              <a:latin typeface="Franklin Gothic Demi" panose="020B0703020102020204" pitchFamily="34" charset="0"/>
            </a:endParaRPr>
          </a:p>
          <a:p>
            <a:r>
              <a:rPr lang="en-GB" sz="32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‘I give up’</a:t>
            </a:r>
          </a:p>
          <a:p>
            <a:r>
              <a:rPr lang="en-GB" sz="32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‘Your Granddad could never spell’</a:t>
            </a:r>
          </a:p>
          <a:p>
            <a:r>
              <a:rPr lang="en-GB" sz="32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‘You’re so clever for getting it all right’</a:t>
            </a:r>
          </a:p>
          <a:p>
            <a:r>
              <a:rPr lang="en-GB" sz="32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Don’t worry, you can’t be good at everything</a:t>
            </a:r>
          </a:p>
          <a:p>
            <a:endParaRPr lang="en-GB" sz="3200" dirty="0" smtClean="0">
              <a:latin typeface="Franklin Gothic Demi" panose="020B0703020102020204" pitchFamily="34" charset="0"/>
            </a:endParaRPr>
          </a:p>
          <a:p>
            <a:endParaRPr lang="en-GB" sz="3200" dirty="0" smtClean="0">
              <a:latin typeface="Franklin Gothic Demi" panose="020B0703020102020204" pitchFamily="34" charset="0"/>
            </a:endParaRPr>
          </a:p>
          <a:p>
            <a:endParaRPr lang="en-GB" sz="3200" b="1" dirty="0">
              <a:solidFill>
                <a:srgbClr val="FF0000"/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26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2532" y="1268761"/>
            <a:ext cx="6069748" cy="3672407"/>
          </a:xfrm>
        </p:spPr>
        <p:txBody>
          <a:bodyPr>
            <a:normAutofit/>
          </a:bodyPr>
          <a:lstStyle/>
          <a:p>
            <a:pPr algn="ctr"/>
            <a:r>
              <a:rPr lang="en-GB" sz="3000" b="1" dirty="0" smtClean="0"/>
              <a:t>Cognition</a:t>
            </a:r>
          </a:p>
          <a:p>
            <a:pPr algn="ctr"/>
            <a:r>
              <a:rPr lang="en-GB" sz="1500" dirty="0" smtClean="0"/>
              <a:t>mental </a:t>
            </a:r>
            <a:r>
              <a:rPr lang="en-GB" sz="1500" dirty="0"/>
              <a:t>process </a:t>
            </a:r>
            <a:r>
              <a:rPr lang="en-GB" sz="1500" dirty="0" smtClean="0"/>
              <a:t>acquiring knowing</a:t>
            </a:r>
            <a:r>
              <a:rPr lang="en-GB" sz="1500" dirty="0"/>
              <a:t>, understanding, and learning</a:t>
            </a:r>
          </a:p>
          <a:p>
            <a:pPr algn="ctr"/>
            <a:r>
              <a:rPr lang="en-GB" sz="3000" b="1" dirty="0">
                <a:solidFill>
                  <a:srgbClr val="FF0000"/>
                </a:solidFill>
              </a:rPr>
              <a:t>Metacognition</a:t>
            </a:r>
          </a:p>
          <a:p>
            <a:pPr marL="45720"/>
            <a:r>
              <a:rPr lang="en-GB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process of thinking about our own thinking and learning</a:t>
            </a:r>
            <a:r>
              <a:rPr lang="en-GB" sz="1600" dirty="0"/>
              <a:t>.</a:t>
            </a:r>
          </a:p>
          <a:p>
            <a:pPr algn="ctr"/>
            <a:r>
              <a:rPr lang="en-GB" sz="3000" b="1" dirty="0" smtClean="0"/>
              <a:t>Motivation</a:t>
            </a:r>
          </a:p>
          <a:p>
            <a:pPr algn="ctr"/>
            <a:r>
              <a:rPr lang="en-GB" sz="1650" dirty="0" smtClean="0"/>
              <a:t>our willingness to engage our metacognitive and cognitive skills and apply them to learning</a:t>
            </a:r>
            <a:endParaRPr lang="en-GB" sz="1650" b="1" dirty="0" smtClean="0"/>
          </a:p>
          <a:p>
            <a:pPr algn="ctr"/>
            <a:endParaRPr lang="en-US" sz="3000" dirty="0"/>
          </a:p>
        </p:txBody>
      </p:sp>
      <p:sp>
        <p:nvSpPr>
          <p:cNvPr id="5" name="TextBox 4"/>
          <p:cNvSpPr txBox="1"/>
          <p:nvPr/>
        </p:nvSpPr>
        <p:spPr>
          <a:xfrm>
            <a:off x="1331640" y="479715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hlinkClick r:id="rId2"/>
              </a:rPr>
              <a:t>https://youtu.be/8B3PnOjlgM0</a:t>
            </a:r>
            <a:r>
              <a:rPr lang="en-US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32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1540" y="524618"/>
            <a:ext cx="6128732" cy="486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31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99" y="34053"/>
            <a:ext cx="5403033" cy="6563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36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029400" cy="5289768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en-GB" sz="3600" i="1" dirty="0">
                <a:solidFill>
                  <a:srgbClr val="0070C0"/>
                </a:solidFill>
                <a:latin typeface="Calibri" panose="020F0502020204030204" pitchFamily="34" charset="0"/>
              </a:rPr>
              <a:t>If parents want to give their children </a:t>
            </a:r>
            <a:r>
              <a:rPr lang="en-GB" sz="36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a gift</a:t>
            </a:r>
            <a:r>
              <a:rPr lang="en-GB" sz="3600" i="1" dirty="0">
                <a:solidFill>
                  <a:srgbClr val="0070C0"/>
                </a:solidFill>
                <a:latin typeface="Calibri" panose="020F0502020204030204" pitchFamily="34" charset="0"/>
              </a:rPr>
              <a:t>, the best thing they can do is </a:t>
            </a:r>
            <a:r>
              <a:rPr lang="en-GB" sz="36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teach their </a:t>
            </a:r>
            <a:r>
              <a:rPr lang="en-GB" sz="3600" i="1" dirty="0">
                <a:solidFill>
                  <a:srgbClr val="0070C0"/>
                </a:solidFill>
                <a:latin typeface="Calibri" panose="020F0502020204030204" pitchFamily="34" charset="0"/>
              </a:rPr>
              <a:t>children to love challenges, </a:t>
            </a:r>
            <a:r>
              <a:rPr lang="en-GB" sz="36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be intrigued </a:t>
            </a:r>
            <a:r>
              <a:rPr lang="en-GB" sz="3600" i="1" dirty="0">
                <a:solidFill>
                  <a:srgbClr val="0070C0"/>
                </a:solidFill>
                <a:latin typeface="Calibri" panose="020F0502020204030204" pitchFamily="34" charset="0"/>
              </a:rPr>
              <a:t>by mistakes, enjoy effort, </a:t>
            </a:r>
            <a:r>
              <a:rPr lang="en-GB" sz="36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and keep </a:t>
            </a:r>
            <a:r>
              <a:rPr lang="en-GB" sz="3600" i="1" dirty="0">
                <a:solidFill>
                  <a:srgbClr val="0070C0"/>
                </a:solidFill>
                <a:latin typeface="Calibri" panose="020F0502020204030204" pitchFamily="34" charset="0"/>
              </a:rPr>
              <a:t>on learning. That way </a:t>
            </a:r>
            <a:r>
              <a:rPr lang="en-GB" sz="36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their children </a:t>
            </a:r>
            <a:r>
              <a:rPr lang="en-GB" sz="3600" i="1" dirty="0">
                <a:solidFill>
                  <a:srgbClr val="0070C0"/>
                </a:solidFill>
                <a:latin typeface="Calibri" panose="020F0502020204030204" pitchFamily="34" charset="0"/>
              </a:rPr>
              <a:t>don’t have to be slaves </a:t>
            </a:r>
            <a:r>
              <a:rPr lang="en-GB" sz="36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to praise</a:t>
            </a:r>
            <a:r>
              <a:rPr lang="en-GB" sz="3600" i="1" dirty="0">
                <a:solidFill>
                  <a:srgbClr val="0070C0"/>
                </a:solidFill>
                <a:latin typeface="Calibri" panose="020F0502020204030204" pitchFamily="34" charset="0"/>
              </a:rPr>
              <a:t>. They will have a lifelong way </a:t>
            </a:r>
            <a:r>
              <a:rPr lang="en-GB" sz="3600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to build </a:t>
            </a:r>
            <a:r>
              <a:rPr lang="en-GB" sz="3600" i="1" dirty="0">
                <a:solidFill>
                  <a:srgbClr val="0070C0"/>
                </a:solidFill>
                <a:latin typeface="Calibri" panose="020F0502020204030204" pitchFamily="34" charset="0"/>
              </a:rPr>
              <a:t>and repair their own confidence.</a:t>
            </a:r>
          </a:p>
          <a:p>
            <a:pPr marL="45720" indent="0">
              <a:buNone/>
            </a:pPr>
            <a:r>
              <a:rPr lang="en-GB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Dr. Carol </a:t>
            </a:r>
            <a:r>
              <a:rPr lang="en-GB" sz="2400" i="1" dirty="0" err="1">
                <a:solidFill>
                  <a:srgbClr val="0070C0"/>
                </a:solidFill>
                <a:latin typeface="Calibri" panose="020F0502020204030204" pitchFamily="34" charset="0"/>
              </a:rPr>
              <a:t>Dweck</a:t>
            </a:r>
            <a:endParaRPr lang="en-GB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37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0209" y="2316956"/>
            <a:ext cx="7886700" cy="326350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49" name="Picture 1" descr="Values Logo v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064" y="836712"/>
            <a:ext cx="3964781" cy="388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755576" y="5126267"/>
            <a:ext cx="6410325" cy="69770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2100" i="1" dirty="0">
                <a:solidFill>
                  <a:srgbClr val="800000"/>
                </a:solidFill>
                <a:latin typeface="Franklin Gothic Medium" panose="020B0603020102020204" pitchFamily="34" charset="0"/>
                <a:ea typeface="Times New Roman" panose="02020603050405020304" pitchFamily="18" charset="0"/>
              </a:rPr>
              <a:t>Learning together in faith – always aiming for the best</a:t>
            </a:r>
            <a:endParaRPr lang="en-GB" altLang="en-US" sz="1350" dirty="0"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11560" y="98068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511560" y="115213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73066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23528" y="332656"/>
            <a:ext cx="8424936" cy="61538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en-GB" sz="3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Tools for effective learning</a:t>
            </a:r>
          </a:p>
          <a:p>
            <a:pPr marL="45720" indent="0">
              <a:buNone/>
            </a:pPr>
            <a:r>
              <a:rPr lang="en-GB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What do we mean by </a:t>
            </a:r>
            <a:r>
              <a:rPr lang="en-GB" sz="2800" b="1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mindset</a:t>
            </a:r>
            <a:r>
              <a:rPr lang="en-GB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?</a:t>
            </a:r>
            <a:endParaRPr lang="en-GB" sz="28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45720" indent="0">
              <a:buNone/>
            </a:pPr>
            <a:r>
              <a:rPr lang="en-GB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A </a:t>
            </a:r>
            <a:r>
              <a:rPr lang="en-GB" sz="2800" dirty="0">
                <a:solidFill>
                  <a:srgbClr val="0070C0"/>
                </a:solidFill>
                <a:latin typeface="Calibri" panose="020F0502020204030204" pitchFamily="34" charset="0"/>
              </a:rPr>
              <a:t>set of beliefs that determine somebody’s behaviour and outlook in life.</a:t>
            </a:r>
          </a:p>
          <a:p>
            <a:pPr marL="45720" indent="0">
              <a:buNone/>
            </a:pPr>
            <a:r>
              <a:rPr lang="en-GB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Two </a:t>
            </a:r>
            <a:r>
              <a:rPr lang="en-GB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types of mindset:</a:t>
            </a:r>
          </a:p>
          <a:p>
            <a:pPr marL="45720" indent="0">
              <a:buNone/>
            </a:pPr>
            <a:r>
              <a:rPr lang="en-GB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A fixed mindset</a:t>
            </a:r>
            <a:endParaRPr lang="en-GB" sz="2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45720" indent="0">
              <a:buNone/>
            </a:pPr>
            <a:r>
              <a:rPr lang="en-GB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A growth mindset</a:t>
            </a:r>
          </a:p>
          <a:p>
            <a:pPr marL="45720" indent="0" algn="ctr">
              <a:buNone/>
            </a:pPr>
            <a:endParaRPr lang="en-GB" sz="2800" b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45720" indent="0">
              <a:buNone/>
            </a:pPr>
            <a:r>
              <a:rPr lang="en-GB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What do we mean by </a:t>
            </a:r>
            <a:r>
              <a:rPr lang="en-GB" sz="2800" b="1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metacognition</a:t>
            </a:r>
            <a:r>
              <a:rPr lang="en-GB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?</a:t>
            </a:r>
            <a:endParaRPr lang="en-GB" sz="28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45720" indent="0">
              <a:buNone/>
            </a:pPr>
            <a:r>
              <a:rPr lang="en-GB" sz="28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process of thinking about our own thinking and learning</a:t>
            </a:r>
            <a:r>
              <a:rPr lang="en-GB" dirty="0" smtClean="0"/>
              <a:t>.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06211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/>
              <a:t>Overview of </a:t>
            </a:r>
            <a:r>
              <a:rPr lang="en-GB" b="1" dirty="0" smtClean="0"/>
              <a:t>value to learners</a:t>
            </a:r>
            <a:endParaRPr lang="en-GB" b="1" dirty="0" smtClean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887141" y="5441156"/>
            <a:ext cx="5091113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1887141" y="2582467"/>
            <a:ext cx="0" cy="285869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493295" y="5667375"/>
            <a:ext cx="2012156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500" dirty="0">
                <a:solidFill>
                  <a:prstClr val="black"/>
                </a:solidFill>
                <a:latin typeface="Arial"/>
                <a:cs typeface="Calibri" pitchFamily="34" charset="0"/>
              </a:rPr>
              <a:t>Cost per pupil</a:t>
            </a:r>
          </a:p>
        </p:txBody>
      </p:sp>
      <p:sp>
        <p:nvSpPr>
          <p:cNvPr id="8" name="TextBox 7"/>
          <p:cNvSpPr txBox="1"/>
          <p:nvPr/>
        </p:nvSpPr>
        <p:spPr>
          <a:xfrm rot="16200000">
            <a:off x="298848" y="3955600"/>
            <a:ext cx="2440781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500" dirty="0">
                <a:solidFill>
                  <a:prstClr val="black"/>
                </a:solidFill>
                <a:latin typeface="Arial"/>
                <a:cs typeface="Calibri" pitchFamily="34" charset="0"/>
              </a:rPr>
              <a:t>Effect Size (months gain)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804987" y="5441156"/>
            <a:ext cx="8215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804987" y="2769394"/>
            <a:ext cx="8215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887141" y="5441158"/>
            <a:ext cx="0" cy="595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7"/>
          <p:cNvSpPr txBox="1">
            <a:spLocks noChangeArrowheads="1"/>
          </p:cNvSpPr>
          <p:nvPr/>
        </p:nvSpPr>
        <p:spPr bwMode="auto">
          <a:xfrm>
            <a:off x="1707357" y="5491163"/>
            <a:ext cx="359569" cy="276999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GB" sz="1200" dirty="0">
                <a:solidFill>
                  <a:prstClr val="black"/>
                </a:solidFill>
                <a:latin typeface="Arial"/>
                <a:cs typeface="Calibri" pitchFamily="34" charset="0"/>
              </a:rPr>
              <a:t>£</a:t>
            </a:r>
            <a:r>
              <a:rPr lang="en-GB" sz="1200" dirty="0">
                <a:solidFill>
                  <a:prstClr val="black"/>
                </a:solidFill>
                <a:latin typeface="Arial"/>
              </a:rPr>
              <a:t>0</a:t>
            </a:r>
          </a:p>
        </p:txBody>
      </p:sp>
      <p:sp>
        <p:nvSpPr>
          <p:cNvPr id="13" name="TextBox 18"/>
          <p:cNvSpPr txBox="1">
            <a:spLocks noChangeArrowheads="1"/>
          </p:cNvSpPr>
          <p:nvPr/>
        </p:nvSpPr>
        <p:spPr bwMode="auto">
          <a:xfrm>
            <a:off x="1593056" y="5314951"/>
            <a:ext cx="253604" cy="276999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GB" sz="1200" dirty="0">
                <a:solidFill>
                  <a:prstClr val="black"/>
                </a:solidFill>
                <a:latin typeface="Arial"/>
                <a:cs typeface="Calibri" pitchFamily="34" charset="0"/>
              </a:rPr>
              <a:t>0</a:t>
            </a:r>
          </a:p>
        </p:txBody>
      </p:sp>
      <p:sp>
        <p:nvSpPr>
          <p:cNvPr id="14" name="TextBox 19"/>
          <p:cNvSpPr txBox="1">
            <a:spLocks noChangeArrowheads="1"/>
          </p:cNvSpPr>
          <p:nvPr/>
        </p:nvSpPr>
        <p:spPr bwMode="auto">
          <a:xfrm>
            <a:off x="1527573" y="2643188"/>
            <a:ext cx="359569" cy="276999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GB" sz="1200" dirty="0">
                <a:solidFill>
                  <a:prstClr val="black"/>
                </a:solidFill>
                <a:latin typeface="Arial"/>
                <a:cs typeface="Calibri" pitchFamily="34" charset="0"/>
              </a:rPr>
              <a:t>10</a:t>
            </a:r>
          </a:p>
        </p:txBody>
      </p:sp>
      <p:sp>
        <p:nvSpPr>
          <p:cNvPr id="15" name="TextBox 20"/>
          <p:cNvSpPr txBox="1">
            <a:spLocks noChangeArrowheads="1"/>
          </p:cNvSpPr>
          <p:nvPr/>
        </p:nvSpPr>
        <p:spPr bwMode="auto">
          <a:xfrm>
            <a:off x="6100762" y="5505451"/>
            <a:ext cx="661988" cy="276999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GB" sz="1200" dirty="0">
                <a:solidFill>
                  <a:prstClr val="black"/>
                </a:solidFill>
                <a:latin typeface="Arial"/>
                <a:cs typeface="Calibri" pitchFamily="34" charset="0"/>
              </a:rPr>
              <a:t>£1000</a:t>
            </a: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6431756" y="5443539"/>
            <a:ext cx="0" cy="595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2450306" y="2769394"/>
            <a:ext cx="948929" cy="26789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cs typeface="Calibri" pitchFamily="34" charset="0"/>
              </a:rPr>
              <a:t>Feedback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332435" y="3037285"/>
            <a:ext cx="1227534" cy="3989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 smtClean="0">
                <a:solidFill>
                  <a:prstClr val="black"/>
                </a:solidFill>
                <a:cs typeface="Calibri" pitchFamily="34" charset="0"/>
              </a:rPr>
              <a:t>Metacognition  and mindset</a:t>
            </a:r>
            <a:endParaRPr lang="en-GB" sz="135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332435" y="3539729"/>
            <a:ext cx="1227534" cy="2940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cs typeface="Calibri" pitchFamily="34" charset="0"/>
              </a:rPr>
              <a:t>Peer tutoring</a:t>
            </a:r>
            <a:endParaRPr lang="en-GB" sz="135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207919" y="3527822"/>
            <a:ext cx="1228725" cy="2940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cs typeface="Calibri" pitchFamily="34" charset="0"/>
              </a:rPr>
              <a:t>Pre-school</a:t>
            </a:r>
            <a:endParaRPr lang="en-GB" sz="135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429375" y="3814763"/>
            <a:ext cx="1228725" cy="2952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cs typeface="Calibri" pitchFamily="34" charset="0"/>
              </a:rPr>
              <a:t>1-1 tutoring</a:t>
            </a:r>
            <a:endParaRPr lang="en-GB" sz="135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912144" y="3864770"/>
            <a:ext cx="942975" cy="29408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cs typeface="Calibri" pitchFamily="34" charset="0"/>
              </a:rPr>
              <a:t>Homework</a:t>
            </a:r>
            <a:endParaRPr lang="en-GB" sz="135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254229" y="4022219"/>
            <a:ext cx="846535" cy="2952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cs typeface="Calibri" pitchFamily="34" charset="0"/>
              </a:rPr>
              <a:t>ICT</a:t>
            </a:r>
            <a:endParaRPr lang="en-GB" sz="135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296678" y="4016183"/>
            <a:ext cx="1015132" cy="34409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cs typeface="Calibri" pitchFamily="34" charset="0"/>
              </a:rPr>
              <a:t>Outdoor learning</a:t>
            </a:r>
            <a:endParaRPr lang="en-GB" sz="135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732735" y="4437543"/>
            <a:ext cx="1039415" cy="3821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200" dirty="0" smtClean="0">
              <a:solidFill>
                <a:prstClr val="black"/>
              </a:solidFill>
              <a:cs typeface="Calibri" pitchFamily="34" charset="0"/>
            </a:endParaRPr>
          </a:p>
          <a:p>
            <a:pPr algn="ctr">
              <a:defRPr/>
            </a:pPr>
            <a:r>
              <a:rPr lang="en-GB" sz="1200" dirty="0" smtClean="0">
                <a:solidFill>
                  <a:prstClr val="black"/>
                </a:solidFill>
                <a:cs typeface="Calibri" pitchFamily="34" charset="0"/>
              </a:rPr>
              <a:t>Parental </a:t>
            </a:r>
            <a:r>
              <a:rPr lang="en-GB" sz="1200" dirty="0">
                <a:solidFill>
                  <a:prstClr val="black"/>
                </a:solidFill>
                <a:cs typeface="Calibri" pitchFamily="34" charset="0"/>
              </a:rPr>
              <a:t>involvement</a:t>
            </a:r>
            <a:endParaRPr lang="en-GB" sz="135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4075510" y="4758929"/>
            <a:ext cx="846534" cy="2952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cs typeface="Calibri" pitchFamily="34" charset="0"/>
              </a:rPr>
              <a:t>Sports</a:t>
            </a:r>
            <a:endParaRPr lang="en-GB" sz="135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3617694" y="4022218"/>
            <a:ext cx="846535" cy="34766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cs typeface="Calibri" pitchFamily="34" charset="0"/>
              </a:rPr>
              <a:t>Summer schools</a:t>
            </a:r>
            <a:endParaRPr lang="en-GB" sz="135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4787504" y="4346972"/>
            <a:ext cx="846534" cy="3905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cs typeface="Calibri" pitchFamily="34" charset="0"/>
              </a:rPr>
              <a:t>After school</a:t>
            </a:r>
            <a:endParaRPr lang="en-GB" sz="135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2627711" y="4758930"/>
            <a:ext cx="1112044" cy="3393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cs typeface="Calibri" pitchFamily="34" charset="0"/>
              </a:rPr>
              <a:t>Individualised learning</a:t>
            </a:r>
            <a:endParaRPr lang="en-GB" sz="135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814172" y="4787505"/>
            <a:ext cx="868307" cy="40600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cs typeface="Calibri" pitchFamily="34" charset="0"/>
              </a:rPr>
              <a:t>Learning styles</a:t>
            </a:r>
            <a:endParaRPr lang="en-GB" sz="135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2478882" y="5111354"/>
            <a:ext cx="941785" cy="2952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cs typeface="Calibri" pitchFamily="34" charset="0"/>
              </a:rPr>
              <a:t>Arts</a:t>
            </a:r>
            <a:endParaRPr lang="en-GB" sz="135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3886201" y="5241131"/>
            <a:ext cx="1092994" cy="3905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cs typeface="Calibri" pitchFamily="34" charset="0"/>
              </a:rPr>
              <a:t>Performance pay</a:t>
            </a:r>
            <a:endParaRPr lang="en-GB" sz="135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5112545" y="4887516"/>
            <a:ext cx="1092994" cy="3905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cs typeface="Calibri" pitchFamily="34" charset="0"/>
              </a:rPr>
              <a:t>Teaching assistants</a:t>
            </a:r>
            <a:endParaRPr lang="en-GB" sz="135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590111" y="4366024"/>
            <a:ext cx="1091803" cy="39171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cs typeface="Calibri" pitchFamily="34" charset="0"/>
              </a:rPr>
              <a:t>Smaller classes</a:t>
            </a:r>
            <a:endParaRPr lang="en-GB" sz="135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1978819" y="5325666"/>
            <a:ext cx="1323975" cy="2952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cs typeface="Calibri" pitchFamily="34" charset="0"/>
              </a:rPr>
              <a:t>Ability grouping</a:t>
            </a:r>
            <a:endParaRPr lang="en-GB" sz="135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2456260" y="4110039"/>
            <a:ext cx="942975" cy="29408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cs typeface="Calibri" pitchFamily="34" charset="0"/>
              </a:rPr>
              <a:t>Phonics</a:t>
            </a:r>
            <a:endParaRPr lang="en-GB" sz="1350" dirty="0">
              <a:solidFill>
                <a:prstClr val="black"/>
              </a:solidFill>
              <a:cs typeface="Calibri" pitchFamily="34" charset="0"/>
            </a:endParaRPr>
          </a:p>
        </p:txBody>
      </p:sp>
      <p:grpSp>
        <p:nvGrpSpPr>
          <p:cNvPr id="23558" name="Group 23557"/>
          <p:cNvGrpSpPr/>
          <p:nvPr/>
        </p:nvGrpSpPr>
        <p:grpSpPr>
          <a:xfrm>
            <a:off x="1898705" y="2564904"/>
            <a:ext cx="5456129" cy="1834601"/>
            <a:chOff x="969569" y="2204864"/>
            <a:chExt cx="7274839" cy="2446134"/>
          </a:xfrm>
        </p:grpSpPr>
        <p:sp>
          <p:nvSpPr>
            <p:cNvPr id="41" name="Oval 40"/>
            <p:cNvSpPr/>
            <p:nvPr/>
          </p:nvSpPr>
          <p:spPr>
            <a:xfrm>
              <a:off x="969569" y="2204864"/>
              <a:ext cx="2450303" cy="244613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rgbClr val="FFFFFF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000008" y="3441700"/>
              <a:ext cx="4244400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/>
                <a:t>Independent learning</a:t>
              </a:r>
            </a:p>
          </p:txBody>
        </p:sp>
        <p:cxnSp>
          <p:nvCxnSpPr>
            <p:cNvPr id="43" name="Straight Connector 42"/>
            <p:cNvCxnSpPr/>
            <p:nvPr/>
          </p:nvCxnSpPr>
          <p:spPr>
            <a:xfrm flipH="1" flipV="1">
              <a:off x="3414942" y="3366700"/>
              <a:ext cx="580994" cy="259666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2391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893281"/>
            <a:ext cx="2624079" cy="2878256"/>
          </a:xfrm>
        </p:spPr>
        <p:txBody>
          <a:bodyPr/>
          <a:lstStyle/>
          <a:p>
            <a:pPr marL="0" indent="0" algn="ctr">
              <a:buNone/>
            </a:pPr>
            <a:r>
              <a:rPr lang="en-GB" sz="1800" u="sng" dirty="0">
                <a:hlinkClick r:id="rId2"/>
              </a:rPr>
              <a:t>https://www.youtube.com/watch?v=KUWn_TJTrnU</a:t>
            </a:r>
            <a:r>
              <a:rPr lang="en-GB" sz="1800" dirty="0"/>
              <a:t/>
            </a:r>
            <a:br>
              <a:rPr lang="en-GB" sz="1800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67544" y="731520"/>
            <a:ext cx="7076256" cy="3474720"/>
          </a:xfrm>
        </p:spPr>
        <p:txBody>
          <a:bodyPr/>
          <a:lstStyle/>
          <a:p>
            <a:pPr marL="45720" indent="0">
              <a:buNone/>
            </a:pPr>
            <a:r>
              <a:rPr lang="en-GB" sz="32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Growth Mindset </a:t>
            </a:r>
            <a:r>
              <a:rPr lang="en-GB" sz="3200" dirty="0">
                <a:solidFill>
                  <a:srgbClr val="0070C0"/>
                </a:solidFill>
                <a:latin typeface="Calibri" panose="020F0502020204030204" pitchFamily="34" charset="0"/>
              </a:rPr>
              <a:t>is an idea developed by </a:t>
            </a:r>
            <a:endParaRPr lang="en-GB" sz="3200" b="1" dirty="0" smtClean="0">
              <a:solidFill>
                <a:srgbClr val="FF0000"/>
              </a:solidFill>
            </a:endParaRPr>
          </a:p>
          <a:p>
            <a:pPr marL="45720" indent="0">
              <a:buNone/>
            </a:pPr>
            <a:r>
              <a:rPr lang="en-GB" sz="3200" b="1" dirty="0" smtClean="0">
                <a:solidFill>
                  <a:srgbClr val="FF0000"/>
                </a:solidFill>
              </a:rPr>
              <a:t>Carol </a:t>
            </a:r>
            <a:r>
              <a:rPr lang="en-GB" sz="3200" b="1" dirty="0" err="1" smtClean="0">
                <a:solidFill>
                  <a:srgbClr val="FF0000"/>
                </a:solidFill>
              </a:rPr>
              <a:t>Dweck</a:t>
            </a:r>
            <a:endParaRPr lang="en-GB" sz="3200" b="1" dirty="0" smtClean="0">
              <a:solidFill>
                <a:srgbClr val="FF0000"/>
              </a:solidFill>
            </a:endParaRPr>
          </a:p>
          <a:p>
            <a:endParaRPr lang="en-GB" dirty="0"/>
          </a:p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916832"/>
            <a:ext cx="3071242" cy="460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494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55576" y="764704"/>
            <a:ext cx="7848872" cy="5400600"/>
          </a:xfrm>
        </p:spPr>
        <p:txBody>
          <a:bodyPr/>
          <a:lstStyle/>
          <a:p>
            <a:pPr marL="45720" indent="0" algn="ctr">
              <a:buNone/>
            </a:pPr>
            <a:r>
              <a:rPr lang="en-GB" sz="3200" b="1" dirty="0">
                <a:solidFill>
                  <a:srgbClr val="FF0000"/>
                </a:solidFill>
                <a:latin typeface="Franklin Gothic Demi" panose="020B0703020102020204" pitchFamily="34" charset="0"/>
              </a:rPr>
              <a:t>Characteristics of a fixed mindset</a:t>
            </a:r>
            <a:endParaRPr lang="en-GB" sz="3200" dirty="0">
              <a:solidFill>
                <a:srgbClr val="FF0000"/>
              </a:solidFill>
              <a:latin typeface="Franklin Gothic Demi" panose="020B0703020102020204" pitchFamily="34" charset="0"/>
            </a:endParaRPr>
          </a:p>
          <a:p>
            <a:r>
              <a:rPr lang="en-GB" sz="32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Ability </a:t>
            </a:r>
            <a:r>
              <a:rPr lang="en-GB" sz="3200" dirty="0">
                <a:solidFill>
                  <a:srgbClr val="0070C0"/>
                </a:solidFill>
                <a:latin typeface="Franklin Gothic Demi" panose="020B0703020102020204" pitchFamily="34" charset="0"/>
              </a:rPr>
              <a:t>and intelligence are innate</a:t>
            </a:r>
          </a:p>
          <a:p>
            <a:r>
              <a:rPr lang="en-GB" sz="3200" dirty="0">
                <a:solidFill>
                  <a:srgbClr val="0070C0"/>
                </a:solidFill>
                <a:latin typeface="Franklin Gothic Demi" panose="020B0703020102020204" pitchFamily="34" charset="0"/>
              </a:rPr>
              <a:t>I</a:t>
            </a:r>
            <a:r>
              <a:rPr lang="en-GB" sz="32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ntelligence </a:t>
            </a:r>
            <a:r>
              <a:rPr lang="en-GB" sz="3200" dirty="0">
                <a:solidFill>
                  <a:srgbClr val="0070C0"/>
                </a:solidFill>
                <a:latin typeface="Franklin Gothic Demi" panose="020B0703020102020204" pitchFamily="34" charset="0"/>
              </a:rPr>
              <a:t>and ability cannot be changed</a:t>
            </a:r>
          </a:p>
          <a:p>
            <a:r>
              <a:rPr lang="en-GB" sz="3200" dirty="0">
                <a:solidFill>
                  <a:srgbClr val="0070C0"/>
                </a:solidFill>
                <a:latin typeface="Franklin Gothic Demi" panose="020B0703020102020204" pitchFamily="34" charset="0"/>
              </a:rPr>
              <a:t>T</a:t>
            </a:r>
            <a:r>
              <a:rPr lang="en-GB" sz="32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end </a:t>
            </a:r>
            <a:r>
              <a:rPr lang="en-GB" sz="3200" dirty="0">
                <a:solidFill>
                  <a:srgbClr val="0070C0"/>
                </a:solidFill>
                <a:latin typeface="Franklin Gothic Demi" panose="020B0703020102020204" pitchFamily="34" charset="0"/>
              </a:rPr>
              <a:t>to give up easily with tasks</a:t>
            </a:r>
          </a:p>
          <a:p>
            <a:r>
              <a:rPr lang="en-GB" sz="3200" dirty="0">
                <a:solidFill>
                  <a:srgbClr val="0070C0"/>
                </a:solidFill>
                <a:latin typeface="Franklin Gothic Demi" panose="020B0703020102020204" pitchFamily="34" charset="0"/>
              </a:rPr>
              <a:t>A</a:t>
            </a:r>
            <a:r>
              <a:rPr lang="en-GB" sz="32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void </a:t>
            </a:r>
            <a:r>
              <a:rPr lang="en-GB" sz="3200" dirty="0">
                <a:solidFill>
                  <a:srgbClr val="0070C0"/>
                </a:solidFill>
                <a:latin typeface="Franklin Gothic Demi" panose="020B0703020102020204" pitchFamily="34" charset="0"/>
              </a:rPr>
              <a:t>challenges</a:t>
            </a:r>
          </a:p>
          <a:p>
            <a:r>
              <a:rPr lang="en-GB" sz="3200" dirty="0">
                <a:solidFill>
                  <a:srgbClr val="0070C0"/>
                </a:solidFill>
                <a:latin typeface="Franklin Gothic Demi" panose="020B0703020102020204" pitchFamily="34" charset="0"/>
              </a:rPr>
              <a:t>F</a:t>
            </a:r>
            <a:r>
              <a:rPr lang="en-GB" sz="32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eel </a:t>
            </a:r>
            <a:r>
              <a:rPr lang="en-GB" sz="3200" dirty="0">
                <a:solidFill>
                  <a:srgbClr val="0070C0"/>
                </a:solidFill>
                <a:latin typeface="Franklin Gothic Demi" panose="020B0703020102020204" pitchFamily="34" charset="0"/>
              </a:rPr>
              <a:t>threatened by the success of others</a:t>
            </a:r>
          </a:p>
          <a:p>
            <a:r>
              <a:rPr lang="en-GB" sz="3200" dirty="0">
                <a:solidFill>
                  <a:srgbClr val="0070C0"/>
                </a:solidFill>
                <a:latin typeface="Franklin Gothic Demi" panose="020B0703020102020204" pitchFamily="34" charset="0"/>
              </a:rPr>
              <a:t>I</a:t>
            </a:r>
            <a:r>
              <a:rPr lang="en-GB" sz="32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gnore </a:t>
            </a:r>
            <a:r>
              <a:rPr lang="en-GB" sz="3200" dirty="0">
                <a:solidFill>
                  <a:srgbClr val="0070C0"/>
                </a:solidFill>
                <a:latin typeface="Franklin Gothic Demi" panose="020B0703020102020204" pitchFamily="34" charset="0"/>
              </a:rPr>
              <a:t>constructive criticism</a:t>
            </a:r>
          </a:p>
        </p:txBody>
      </p:sp>
    </p:spTree>
    <p:extLst>
      <p:ext uri="{BB962C8B-B14F-4D97-AF65-F5344CB8AC3E}">
        <p14:creationId xmlns:p14="http://schemas.microsoft.com/office/powerpoint/2010/main" val="389481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11560" y="731520"/>
            <a:ext cx="7920880" cy="579382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en-GB" sz="3200" b="1" dirty="0">
                <a:solidFill>
                  <a:srgbClr val="FF0000"/>
                </a:solidFill>
                <a:latin typeface="Franklin Gothic Demi" panose="020B0703020102020204" pitchFamily="34" charset="0"/>
              </a:rPr>
              <a:t>Characteristics of a growth mindset</a:t>
            </a:r>
            <a:endParaRPr lang="en-GB" sz="3200" dirty="0">
              <a:solidFill>
                <a:srgbClr val="FF0000"/>
              </a:solidFill>
              <a:latin typeface="Franklin Gothic Demi" panose="020B0703020102020204" pitchFamily="34" charset="0"/>
            </a:endParaRPr>
          </a:p>
          <a:p>
            <a:r>
              <a:rPr lang="en-GB" sz="3200" dirty="0">
                <a:solidFill>
                  <a:srgbClr val="0070C0"/>
                </a:solidFill>
                <a:latin typeface="Franklin Gothic Demi" panose="020B0703020102020204" pitchFamily="34" charset="0"/>
              </a:rPr>
              <a:t>I</a:t>
            </a:r>
            <a:r>
              <a:rPr lang="en-GB" sz="32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ntelligence </a:t>
            </a:r>
            <a:r>
              <a:rPr lang="en-GB" sz="3200" dirty="0">
                <a:solidFill>
                  <a:srgbClr val="0070C0"/>
                </a:solidFill>
                <a:latin typeface="Franklin Gothic Demi" panose="020B0703020102020204" pitchFamily="34" charset="0"/>
              </a:rPr>
              <a:t>can be developed over </a:t>
            </a:r>
            <a:r>
              <a:rPr lang="en-GB" sz="32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time through </a:t>
            </a:r>
            <a:r>
              <a:rPr lang="en-GB" sz="3200" dirty="0">
                <a:solidFill>
                  <a:srgbClr val="0070C0"/>
                </a:solidFill>
                <a:latin typeface="Franklin Gothic Demi" panose="020B0703020102020204" pitchFamily="34" charset="0"/>
              </a:rPr>
              <a:t>effort, dedication and hard </a:t>
            </a:r>
            <a:r>
              <a:rPr lang="en-GB" sz="32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work</a:t>
            </a:r>
            <a:endParaRPr lang="en-GB" sz="3200" dirty="0">
              <a:solidFill>
                <a:srgbClr val="0070C0"/>
              </a:solidFill>
              <a:latin typeface="Franklin Gothic Demi" panose="020B0703020102020204" pitchFamily="34" charset="0"/>
            </a:endParaRPr>
          </a:p>
          <a:p>
            <a:r>
              <a:rPr lang="en-GB" sz="32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Persevere </a:t>
            </a:r>
            <a:r>
              <a:rPr lang="en-GB" sz="3200" dirty="0">
                <a:solidFill>
                  <a:srgbClr val="0070C0"/>
                </a:solidFill>
                <a:latin typeface="Franklin Gothic Demi" panose="020B0703020102020204" pitchFamily="34" charset="0"/>
              </a:rPr>
              <a:t>with </a:t>
            </a:r>
            <a:r>
              <a:rPr lang="en-GB" sz="32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tasks</a:t>
            </a:r>
            <a:endParaRPr lang="en-GB" sz="3200" dirty="0">
              <a:solidFill>
                <a:srgbClr val="0070C0"/>
              </a:solidFill>
              <a:latin typeface="Franklin Gothic Demi" panose="020B0703020102020204" pitchFamily="34" charset="0"/>
            </a:endParaRPr>
          </a:p>
          <a:p>
            <a:r>
              <a:rPr lang="en-GB" sz="3200" dirty="0">
                <a:solidFill>
                  <a:srgbClr val="0070C0"/>
                </a:solidFill>
                <a:latin typeface="Franklin Gothic Demi" panose="020B0703020102020204" pitchFamily="34" charset="0"/>
              </a:rPr>
              <a:t>E</a:t>
            </a:r>
            <a:r>
              <a:rPr lang="en-GB" sz="32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njoy challenges</a:t>
            </a:r>
            <a:endParaRPr lang="en-GB" sz="3200" dirty="0">
              <a:solidFill>
                <a:srgbClr val="0070C0"/>
              </a:solidFill>
              <a:latin typeface="Franklin Gothic Demi" panose="020B0703020102020204" pitchFamily="34" charset="0"/>
            </a:endParaRPr>
          </a:p>
          <a:p>
            <a:r>
              <a:rPr lang="en-GB" sz="3200" dirty="0">
                <a:solidFill>
                  <a:srgbClr val="0070C0"/>
                </a:solidFill>
                <a:latin typeface="Franklin Gothic Demi" panose="020B0703020102020204" pitchFamily="34" charset="0"/>
              </a:rPr>
              <a:t>S</a:t>
            </a:r>
            <a:r>
              <a:rPr lang="en-GB" sz="32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etbacks </a:t>
            </a:r>
            <a:r>
              <a:rPr lang="en-GB" sz="3200" dirty="0">
                <a:solidFill>
                  <a:srgbClr val="0070C0"/>
                </a:solidFill>
                <a:latin typeface="Franklin Gothic Demi" panose="020B0703020102020204" pitchFamily="34" charset="0"/>
              </a:rPr>
              <a:t>and </a:t>
            </a:r>
            <a:r>
              <a:rPr lang="en-GB" sz="32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criticism </a:t>
            </a:r>
            <a:r>
              <a:rPr lang="en-GB" sz="3200" dirty="0">
                <a:solidFill>
                  <a:srgbClr val="0070C0"/>
                </a:solidFill>
                <a:latin typeface="Franklin Gothic Demi" panose="020B0703020102020204" pitchFamily="34" charset="0"/>
              </a:rPr>
              <a:t>as lessons to be learnt </a:t>
            </a:r>
            <a:r>
              <a:rPr lang="en-GB" sz="32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from</a:t>
            </a:r>
            <a:endParaRPr lang="en-GB" sz="3200" dirty="0">
              <a:solidFill>
                <a:srgbClr val="0070C0"/>
              </a:solidFill>
              <a:latin typeface="Franklin Gothic Demi" panose="020B0703020102020204" pitchFamily="34" charset="0"/>
            </a:endParaRPr>
          </a:p>
          <a:p>
            <a:r>
              <a:rPr lang="en-GB" sz="3200" dirty="0">
                <a:solidFill>
                  <a:srgbClr val="0070C0"/>
                </a:solidFill>
                <a:latin typeface="Franklin Gothic Demi" panose="020B0703020102020204" pitchFamily="34" charset="0"/>
              </a:rPr>
              <a:t>I</a:t>
            </a:r>
            <a:r>
              <a:rPr lang="en-GB" sz="32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nspired </a:t>
            </a:r>
            <a:r>
              <a:rPr lang="en-GB" sz="3200" dirty="0">
                <a:solidFill>
                  <a:srgbClr val="0070C0"/>
                </a:solidFill>
                <a:latin typeface="Franklin Gothic Demi" panose="020B0703020102020204" pitchFamily="34" charset="0"/>
              </a:rPr>
              <a:t>by and learn from the success of others</a:t>
            </a:r>
            <a:endParaRPr lang="en-GB" sz="2600" dirty="0">
              <a:solidFill>
                <a:srgbClr val="0070C0"/>
              </a:solidFill>
              <a:latin typeface="Franklin Gothic Demi" panose="020B0703020102020204" pitchFamily="34" charset="0"/>
            </a:endParaRPr>
          </a:p>
          <a:p>
            <a:pPr marL="4572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464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828675"/>
            <a:ext cx="69342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520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467544" y="1340768"/>
            <a:ext cx="8229600" cy="511256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GB" sz="28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Research shows more </a:t>
            </a:r>
            <a:r>
              <a:rPr lang="en-GB" sz="2800" dirty="0" smtClean="0">
                <a:solidFill>
                  <a:srgbClr val="FF0000"/>
                </a:solidFill>
                <a:latin typeface="Franklin Gothic Demi" panose="020B0703020102020204" pitchFamily="34" charset="0"/>
              </a:rPr>
              <a:t>girls</a:t>
            </a:r>
            <a:r>
              <a:rPr lang="en-GB" sz="28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 have a fixed mindset than boys in </a:t>
            </a:r>
            <a:r>
              <a:rPr lang="en-GB" sz="2800" dirty="0" smtClean="0">
                <a:solidFill>
                  <a:srgbClr val="FF0000"/>
                </a:solidFill>
                <a:latin typeface="Franklin Gothic Demi" panose="020B0703020102020204" pitchFamily="34" charset="0"/>
              </a:rPr>
              <a:t>maths</a:t>
            </a:r>
          </a:p>
          <a:p>
            <a:pPr marL="45720" indent="0">
              <a:buNone/>
            </a:pPr>
            <a:r>
              <a:rPr lang="en-GB" sz="28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‘</a:t>
            </a:r>
            <a:r>
              <a:rPr lang="en-GB" sz="2800" dirty="0" smtClean="0">
                <a:solidFill>
                  <a:srgbClr val="FF0000"/>
                </a:solidFill>
                <a:latin typeface="Franklin Gothic Demi" panose="020B0703020102020204" pitchFamily="34" charset="0"/>
              </a:rPr>
              <a:t>Higher </a:t>
            </a:r>
            <a:r>
              <a:rPr lang="en-GB" sz="2800" dirty="0" smtClean="0">
                <a:solidFill>
                  <a:srgbClr val="FF0000"/>
                </a:solidFill>
                <a:latin typeface="Franklin Gothic Demi" panose="020B0703020102020204" pitchFamily="34" charset="0"/>
              </a:rPr>
              <a:t>attaining</a:t>
            </a:r>
            <a:r>
              <a:rPr lang="en-GB" sz="28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’ </a:t>
            </a:r>
            <a:r>
              <a:rPr lang="en-GB" sz="28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pupils often have a fixed mindset; having always received praise for being ‘clever’, they won’t take on further challenges for fear of losing that ‘clever’ label</a:t>
            </a:r>
          </a:p>
          <a:p>
            <a:pPr marL="45720" indent="0">
              <a:buNone/>
            </a:pPr>
            <a:r>
              <a:rPr lang="en-GB" sz="28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‘</a:t>
            </a:r>
            <a:r>
              <a:rPr lang="en-GB" sz="2800" dirty="0" smtClean="0">
                <a:solidFill>
                  <a:srgbClr val="FF0000"/>
                </a:solidFill>
                <a:latin typeface="Franklin Gothic Demi" panose="020B0703020102020204" pitchFamily="34" charset="0"/>
              </a:rPr>
              <a:t>Lower </a:t>
            </a:r>
            <a:r>
              <a:rPr lang="en-GB" sz="2800" dirty="0" smtClean="0">
                <a:solidFill>
                  <a:srgbClr val="FF0000"/>
                </a:solidFill>
                <a:latin typeface="Franklin Gothic Demi" panose="020B0703020102020204" pitchFamily="34" charset="0"/>
              </a:rPr>
              <a:t>attaining</a:t>
            </a:r>
            <a:r>
              <a:rPr lang="en-GB" sz="28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’ </a:t>
            </a:r>
            <a:r>
              <a:rPr lang="en-GB" sz="2800" dirty="0" smtClean="0">
                <a:solidFill>
                  <a:srgbClr val="0070C0"/>
                </a:solidFill>
                <a:latin typeface="Franklin Gothic Demi" panose="020B0703020102020204" pitchFamily="34" charset="0"/>
              </a:rPr>
              <a:t>pupils with a fixed mindset perceive themselves as ‘not smart’ and only ever capable of tackling ‘easy’ tasks</a:t>
            </a:r>
          </a:p>
          <a:p>
            <a:pPr marL="45720" indent="0">
              <a:buNone/>
            </a:pPr>
            <a:endParaRPr lang="en-GB" sz="2800" dirty="0" smtClean="0">
              <a:solidFill>
                <a:srgbClr val="0070C0"/>
              </a:solidFill>
              <a:latin typeface="Franklin Gothic Demi" panose="020B0703020102020204" pitchFamily="34" charset="0"/>
            </a:endParaRPr>
          </a:p>
          <a:p>
            <a:pPr marL="0" indent="0" algn="ctr">
              <a:buFont typeface="Georgia" pitchFamily="18" charset="0"/>
              <a:buNone/>
            </a:pPr>
            <a:r>
              <a:rPr lang="en-GB" sz="3000" b="1" dirty="0" smtClean="0">
                <a:solidFill>
                  <a:srgbClr val="FF0000"/>
                </a:solidFill>
                <a:latin typeface="Franklin Gothic Demi" panose="020B0703020102020204" pitchFamily="34" charset="0"/>
              </a:rPr>
              <a:t>These children </a:t>
            </a:r>
            <a:r>
              <a:rPr lang="en-GB" sz="3000" b="1" dirty="0" smtClean="0">
                <a:solidFill>
                  <a:srgbClr val="FF0000"/>
                </a:solidFill>
                <a:latin typeface="Franklin Gothic Demi" panose="020B0703020102020204" pitchFamily="34" charset="0"/>
              </a:rPr>
              <a:t>may see </a:t>
            </a:r>
            <a:r>
              <a:rPr lang="en-GB" sz="3000" b="1" dirty="0" smtClean="0">
                <a:solidFill>
                  <a:srgbClr val="FF0000"/>
                </a:solidFill>
                <a:latin typeface="Franklin Gothic Demi" panose="020B0703020102020204" pitchFamily="34" charset="0"/>
              </a:rPr>
              <a:t>‘failure’ as something to be avoided, so stay firmly in their comfort zone</a:t>
            </a:r>
          </a:p>
          <a:p>
            <a:endParaRPr lang="en-GB" dirty="0" smtClean="0">
              <a:latin typeface="Calibri" panose="020F050202020403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sz="quarter" idx="13"/>
          </p:nvPr>
        </p:nvSpPr>
        <p:spPr>
          <a:xfrm>
            <a:off x="683568" y="260648"/>
            <a:ext cx="7632848" cy="609248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en-GB" sz="3200" dirty="0" smtClean="0">
                <a:solidFill>
                  <a:srgbClr val="FF0000"/>
                </a:solidFill>
                <a:latin typeface="Franklin Gothic Demi" panose="020B0703020102020204" pitchFamily="34" charset="0"/>
              </a:rPr>
              <a:t>Likely groups with a ‘fixed mindset’</a:t>
            </a:r>
            <a:endParaRPr lang="en-GB" sz="3200" dirty="0">
              <a:solidFill>
                <a:srgbClr val="FF0000"/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09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8270</TotalTime>
  <Words>586</Words>
  <Application>Microsoft Office PowerPoint</Application>
  <PresentationFormat>On-screen Show (4:3)</PresentationFormat>
  <Paragraphs>91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Franklin Gothic Demi</vt:lpstr>
      <vt:lpstr>Franklin Gothic Medium</vt:lpstr>
      <vt:lpstr>Georgia</vt:lpstr>
      <vt:lpstr>Times New Roman</vt:lpstr>
      <vt:lpstr>Trebuchet MS</vt:lpstr>
      <vt:lpstr>Wingdings 3</vt:lpstr>
      <vt:lpstr>Facet</vt:lpstr>
      <vt:lpstr>Metacognition  Growth mindset</vt:lpstr>
      <vt:lpstr>PowerPoint Presentation</vt:lpstr>
      <vt:lpstr>PowerPoint Presentation</vt:lpstr>
      <vt:lpstr>Overview of value to learners</vt:lpstr>
      <vt:lpstr>https://www.youtube.com/watch?v=KUWn_TJTrnU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Lavant C.E.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Head</dc:creator>
  <cp:lastModifiedBy>Head</cp:lastModifiedBy>
  <cp:revision>31</cp:revision>
  <cp:lastPrinted>2022-11-24T17:41:02Z</cp:lastPrinted>
  <dcterms:created xsi:type="dcterms:W3CDTF">2018-03-19T13:23:00Z</dcterms:created>
  <dcterms:modified xsi:type="dcterms:W3CDTF">2022-11-24T18:39:12Z</dcterms:modified>
</cp:coreProperties>
</file>