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7"/>
  </p:handoutMasterIdLst>
  <p:sldIdLst>
    <p:sldId id="270" r:id="rId2"/>
    <p:sldId id="277" r:id="rId3"/>
    <p:sldId id="258" r:id="rId4"/>
    <p:sldId id="271" r:id="rId5"/>
    <p:sldId id="266" r:id="rId6"/>
    <p:sldId id="259" r:id="rId7"/>
    <p:sldId id="260" r:id="rId8"/>
    <p:sldId id="263" r:id="rId9"/>
    <p:sldId id="261" r:id="rId10"/>
    <p:sldId id="264" r:id="rId11"/>
    <p:sldId id="267" r:id="rId12"/>
    <p:sldId id="272" r:id="rId13"/>
    <p:sldId id="273" r:id="rId14"/>
    <p:sldId id="275" r:id="rId15"/>
    <p:sldId id="265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481D40-B7C4-4526-A324-B67B849B5208}">
          <p14:sldIdLst>
            <p14:sldId id="270"/>
            <p14:sldId id="277"/>
          </p14:sldIdLst>
        </p14:section>
        <p14:section name="Untitled Section" id="{0B1E0BC5-870E-4144-B86B-808F5D08D9A1}">
          <p14:sldIdLst>
            <p14:sldId id="258"/>
            <p14:sldId id="271"/>
            <p14:sldId id="266"/>
            <p14:sldId id="259"/>
            <p14:sldId id="260"/>
            <p14:sldId id="263"/>
            <p14:sldId id="261"/>
            <p14:sldId id="264"/>
            <p14:sldId id="267"/>
            <p14:sldId id="272"/>
            <p14:sldId id="273"/>
            <p14:sldId id="275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E97B1-D830-437F-80A8-95E2BF6BBFA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A60BB-E475-4C72-8814-956422458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944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3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330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56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87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7393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279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493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451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46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1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8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7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7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1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3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18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38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7F41-874D-47C4-A7FF-213F2DE607E8}" type="datetimeFigureOut">
              <a:rPr lang="en-GB" smtClean="0"/>
              <a:t>24/11/2022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29E4A2-EB71-4B71-BE58-CC647F36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0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Wv1VdDeoRY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8B3PnOjlgM0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KUWn_TJTrnU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000" dirty="0"/>
              <a:t>Metacognition</a:t>
            </a:r>
            <a:br>
              <a:rPr lang="en-GB" sz="6000" dirty="0"/>
            </a:br>
            <a:r>
              <a:rPr lang="en-GB" sz="6000" dirty="0"/>
              <a:t/>
            </a:r>
            <a:br>
              <a:rPr lang="en-GB" sz="6000" dirty="0"/>
            </a:br>
            <a:r>
              <a:rPr lang="en-GB" sz="6000" dirty="0"/>
              <a:t>Growth mindset</a:t>
            </a:r>
            <a:endParaRPr lang="en-US" sz="6000" dirty="0"/>
          </a:p>
        </p:txBody>
      </p:sp>
      <p:pic>
        <p:nvPicPr>
          <p:cNvPr id="1030" name="Picture 6" descr="Growth Mindset for Young Learners - Kreative in Li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789040"/>
            <a:ext cx="2682134" cy="201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501008"/>
            <a:ext cx="2828789" cy="2859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5661248"/>
            <a:ext cx="371278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352928" cy="495674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GB" sz="2000" b="1" dirty="0" smtClean="0">
                <a:solidFill>
                  <a:srgbClr val="0070C0"/>
                </a:solidFill>
                <a:latin typeface="Franklin Gothic Demi" panose="020B0703020102020204" pitchFamily="34" charset="0"/>
                <a:hlinkClick r:id="rId2"/>
              </a:rPr>
              <a:t>Process </a:t>
            </a:r>
            <a:r>
              <a:rPr lang="en-GB" sz="2000" b="1" dirty="0">
                <a:solidFill>
                  <a:srgbClr val="0070C0"/>
                </a:solidFill>
                <a:latin typeface="Franklin Gothic Demi" panose="020B0703020102020204" pitchFamily="34" charset="0"/>
                <a:hlinkClick r:id="rId2"/>
              </a:rPr>
              <a:t>Praise</a:t>
            </a:r>
            <a:endParaRPr lang="en-GB" sz="2000" b="1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Well </a:t>
            </a:r>
            <a:r>
              <a:rPr lang="en-GB" sz="2000" b="1" dirty="0">
                <a:solidFill>
                  <a:srgbClr val="0070C0"/>
                </a:solidFill>
                <a:latin typeface="Franklin Gothic Demi" panose="020B0703020102020204" pitchFamily="34" charset="0"/>
              </a:rPr>
              <a:t>done – you’re learning to </a:t>
            </a:r>
            <a:r>
              <a:rPr lang="en-GB" sz="2000" b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……</a:t>
            </a:r>
            <a:endParaRPr lang="en-GB" sz="2000" b="1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Good </a:t>
            </a:r>
            <a:r>
              <a:rPr lang="en-GB" sz="2000" b="1" dirty="0">
                <a:solidFill>
                  <a:srgbClr val="0070C0"/>
                </a:solidFill>
                <a:latin typeface="Franklin Gothic Demi" panose="020B0703020102020204" pitchFamily="34" charset="0"/>
              </a:rPr>
              <a:t>– it’s making you think – that’s how your brain </a:t>
            </a:r>
            <a:r>
              <a:rPr lang="en-GB" sz="2000" b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is growing</a:t>
            </a:r>
            <a:r>
              <a:rPr lang="en-GB" sz="2000" b="1" dirty="0">
                <a:solidFill>
                  <a:srgbClr val="0070C0"/>
                </a:solidFill>
                <a:latin typeface="Franklin Gothic Demi" panose="020B0703020102020204" pitchFamily="34" charset="0"/>
              </a:rPr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Every time you practise, you’re making the connections in  your brain  </a:t>
            </a:r>
          </a:p>
          <a:p>
            <a:pPr marL="45720" indent="0">
              <a:buNone/>
            </a:pPr>
            <a:r>
              <a:rPr lang="en-GB" sz="2000" b="1" dirty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  <a:r>
              <a:rPr lang="en-GB" sz="2000" b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  stronger.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Remember, when things are difficult, that is when the best learning happens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Be </a:t>
            </a:r>
            <a:r>
              <a:rPr lang="en-GB" sz="2000" b="1" dirty="0">
                <a:solidFill>
                  <a:srgbClr val="0070C0"/>
                </a:solidFill>
                <a:latin typeface="Franklin Gothic Demi" panose="020B0703020102020204" pitchFamily="34" charset="0"/>
              </a:rPr>
              <a:t>brave. Have another go. Maybe this time you </a:t>
            </a:r>
            <a:r>
              <a:rPr lang="en-GB" sz="2000" b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could …..</a:t>
            </a:r>
            <a:endParaRPr lang="en-GB" sz="2000" b="1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You’ve </a:t>
            </a:r>
            <a:r>
              <a:rPr lang="en-GB" sz="2000" b="1" dirty="0">
                <a:solidFill>
                  <a:srgbClr val="0070C0"/>
                </a:solidFill>
                <a:latin typeface="Franklin Gothic Demi" panose="020B0703020102020204" pitchFamily="34" charset="0"/>
              </a:rPr>
              <a:t>worked hard on this and you’ve succeeded </a:t>
            </a:r>
            <a:r>
              <a:rPr lang="en-GB" sz="2000" b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because of </a:t>
            </a:r>
            <a:r>
              <a:rPr lang="en-GB" sz="2000" b="1" dirty="0" err="1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x,y,z</a:t>
            </a:r>
            <a:r>
              <a:rPr lang="en-GB" sz="2000" b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 </a:t>
            </a:r>
          </a:p>
          <a:p>
            <a:pPr marL="45720" indent="0">
              <a:buNone/>
            </a:pPr>
            <a:r>
              <a:rPr lang="en-GB" sz="2000" b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    (</a:t>
            </a:r>
            <a:r>
              <a:rPr lang="en-GB" sz="2000" b="1" dirty="0">
                <a:solidFill>
                  <a:srgbClr val="0070C0"/>
                </a:solidFill>
                <a:latin typeface="Franklin Gothic Demi" panose="020B0703020102020204" pitchFamily="34" charset="0"/>
              </a:rPr>
              <a:t>success criteria)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That’s a great mistake. Think </a:t>
            </a:r>
            <a:r>
              <a:rPr lang="en-GB" sz="2000" b="1" dirty="0">
                <a:solidFill>
                  <a:srgbClr val="0070C0"/>
                </a:solidFill>
                <a:latin typeface="Franklin Gothic Demi" panose="020B0703020102020204" pitchFamily="34" charset="0"/>
              </a:rPr>
              <a:t>about why it didn’t work </a:t>
            </a:r>
            <a:r>
              <a:rPr lang="en-GB" sz="2000" b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and learn         from </a:t>
            </a:r>
            <a:r>
              <a:rPr lang="en-GB" sz="2000" b="1" dirty="0">
                <a:solidFill>
                  <a:srgbClr val="0070C0"/>
                </a:solidFill>
                <a:latin typeface="Franklin Gothic Demi" panose="020B0703020102020204" pitchFamily="34" charset="0"/>
              </a:rPr>
              <a:t>it.</a:t>
            </a:r>
          </a:p>
          <a:p>
            <a:pPr marL="45720" indent="0" algn="ctr">
              <a:buNone/>
            </a:pPr>
            <a:r>
              <a:rPr lang="en-GB" sz="2400" b="1" dirty="0">
                <a:solidFill>
                  <a:srgbClr val="FF0000"/>
                </a:solidFill>
                <a:latin typeface="Franklin Gothic Demi" panose="020B0703020102020204" pitchFamily="34" charset="0"/>
              </a:rPr>
              <a:t>Our language tells children what we believe </a:t>
            </a:r>
            <a:r>
              <a:rPr lang="en-GB" sz="2400" b="1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and what </a:t>
            </a:r>
            <a:r>
              <a:rPr lang="en-GB" sz="2400" b="1" dirty="0">
                <a:solidFill>
                  <a:srgbClr val="FF0000"/>
                </a:solidFill>
                <a:latin typeface="Franklin Gothic Demi" panose="020B0703020102020204" pitchFamily="34" charset="0"/>
              </a:rPr>
              <a:t>we value.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8" y="563392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Franklin Gothic Demi" panose="020B0703020102020204" pitchFamily="34" charset="0"/>
              </a:rPr>
              <a:t>Impact of praise on pupil attitude and </a:t>
            </a:r>
            <a:r>
              <a:rPr lang="en-GB" sz="3200" b="1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334748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692696"/>
            <a:ext cx="8640960" cy="5760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Be Careful</a:t>
            </a:r>
          </a:p>
          <a:p>
            <a:pPr marL="45720" indent="0" algn="ctr">
              <a:buNone/>
            </a:pPr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Children learn what they hear from their parents.</a:t>
            </a:r>
            <a:endParaRPr lang="en-GB" sz="3200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  <a:p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‘I </a:t>
            </a:r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can’t do maths’ </a:t>
            </a:r>
            <a:endParaRPr lang="en-GB" sz="3200" dirty="0" smtClean="0">
              <a:solidFill>
                <a:srgbClr val="0070C0"/>
              </a:solidFill>
              <a:latin typeface="Franklin Gothic Demi" panose="020B0703020102020204" pitchFamily="34" charset="0"/>
            </a:endParaRPr>
          </a:p>
          <a:p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‘I give up’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‘Your Granddad could never spell’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‘You’re so clever for getting it all right’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Don’t worry, you can’t be good at everything</a:t>
            </a:r>
          </a:p>
          <a:p>
            <a:endParaRPr lang="en-GB" sz="3200" dirty="0" smtClean="0">
              <a:latin typeface="Franklin Gothic Demi" panose="020B0703020102020204" pitchFamily="34" charset="0"/>
            </a:endParaRPr>
          </a:p>
          <a:p>
            <a:endParaRPr lang="en-GB" sz="3200" dirty="0" smtClean="0">
              <a:latin typeface="Franklin Gothic Demi" panose="020B0703020102020204" pitchFamily="34" charset="0"/>
            </a:endParaRPr>
          </a:p>
          <a:p>
            <a:endParaRPr lang="en-GB" sz="3200" b="1" dirty="0">
              <a:solidFill>
                <a:srgbClr val="FF000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2532" y="1268761"/>
            <a:ext cx="6069748" cy="3672407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 smtClean="0"/>
              <a:t>Cognition</a:t>
            </a:r>
          </a:p>
          <a:p>
            <a:pPr algn="ctr"/>
            <a:r>
              <a:rPr lang="en-GB" sz="1500" dirty="0" smtClean="0"/>
              <a:t>mental </a:t>
            </a:r>
            <a:r>
              <a:rPr lang="en-GB" sz="1500" dirty="0"/>
              <a:t>process </a:t>
            </a:r>
            <a:r>
              <a:rPr lang="en-GB" sz="1500" dirty="0" smtClean="0"/>
              <a:t>acquiring knowing</a:t>
            </a:r>
            <a:r>
              <a:rPr lang="en-GB" sz="1500" dirty="0"/>
              <a:t>, understanding, and learning</a:t>
            </a:r>
          </a:p>
          <a:p>
            <a:pPr algn="ctr"/>
            <a:r>
              <a:rPr lang="en-GB" sz="3000" b="1" dirty="0">
                <a:solidFill>
                  <a:srgbClr val="FF0000"/>
                </a:solidFill>
              </a:rPr>
              <a:t>Metacognition</a:t>
            </a:r>
          </a:p>
          <a:p>
            <a:pPr marL="45720"/>
            <a:r>
              <a:rPr lang="en-GB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process of thinking about our own thinking and learning</a:t>
            </a:r>
            <a:r>
              <a:rPr lang="en-GB" sz="1600" dirty="0"/>
              <a:t>.</a:t>
            </a:r>
          </a:p>
          <a:p>
            <a:pPr algn="ctr"/>
            <a:r>
              <a:rPr lang="en-GB" sz="3000" b="1" dirty="0" smtClean="0"/>
              <a:t>Motivation</a:t>
            </a:r>
          </a:p>
          <a:p>
            <a:pPr algn="ctr"/>
            <a:r>
              <a:rPr lang="en-GB" sz="1650" dirty="0" smtClean="0"/>
              <a:t>our willingness to engage our metacognitive and cognitive skills and apply them to learning</a:t>
            </a:r>
            <a:endParaRPr lang="en-GB" sz="1650" b="1" dirty="0" smtClean="0"/>
          </a:p>
          <a:p>
            <a:pPr algn="ctr"/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479715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2"/>
              </a:rPr>
              <a:t>https://youtu.be/8B3PnOjlgM0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540" y="524618"/>
            <a:ext cx="6128732" cy="486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34053"/>
            <a:ext cx="5403033" cy="656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528976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GB" sz="3600" i="1" dirty="0">
                <a:solidFill>
                  <a:srgbClr val="0070C0"/>
                </a:solidFill>
                <a:latin typeface="Calibri" panose="020F0502020204030204" pitchFamily="34" charset="0"/>
              </a:rPr>
              <a:t>If parents want to give their children </a:t>
            </a:r>
            <a:r>
              <a:rPr lang="en-GB" sz="3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 gift</a:t>
            </a:r>
            <a:r>
              <a:rPr lang="en-GB" sz="3600" i="1" dirty="0">
                <a:solidFill>
                  <a:srgbClr val="0070C0"/>
                </a:solidFill>
                <a:latin typeface="Calibri" panose="020F0502020204030204" pitchFamily="34" charset="0"/>
              </a:rPr>
              <a:t>, the best thing they can do is </a:t>
            </a:r>
            <a:r>
              <a:rPr lang="en-GB" sz="3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teach their </a:t>
            </a:r>
            <a:r>
              <a:rPr lang="en-GB" sz="3600" i="1" dirty="0">
                <a:solidFill>
                  <a:srgbClr val="0070C0"/>
                </a:solidFill>
                <a:latin typeface="Calibri" panose="020F0502020204030204" pitchFamily="34" charset="0"/>
              </a:rPr>
              <a:t>children to love challenges, </a:t>
            </a:r>
            <a:r>
              <a:rPr lang="en-GB" sz="3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be intrigued </a:t>
            </a:r>
            <a:r>
              <a:rPr lang="en-GB" sz="3600" i="1" dirty="0">
                <a:solidFill>
                  <a:srgbClr val="0070C0"/>
                </a:solidFill>
                <a:latin typeface="Calibri" panose="020F0502020204030204" pitchFamily="34" charset="0"/>
              </a:rPr>
              <a:t>by mistakes, enjoy effort, </a:t>
            </a:r>
            <a:r>
              <a:rPr lang="en-GB" sz="3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and keep </a:t>
            </a:r>
            <a:r>
              <a:rPr lang="en-GB" sz="3600" i="1" dirty="0">
                <a:solidFill>
                  <a:srgbClr val="0070C0"/>
                </a:solidFill>
                <a:latin typeface="Calibri" panose="020F0502020204030204" pitchFamily="34" charset="0"/>
              </a:rPr>
              <a:t>on learning. That way </a:t>
            </a:r>
            <a:r>
              <a:rPr lang="en-GB" sz="3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their children </a:t>
            </a:r>
            <a:r>
              <a:rPr lang="en-GB" sz="3600" i="1" dirty="0">
                <a:solidFill>
                  <a:srgbClr val="0070C0"/>
                </a:solidFill>
                <a:latin typeface="Calibri" panose="020F0502020204030204" pitchFamily="34" charset="0"/>
              </a:rPr>
              <a:t>don’t have to be slaves </a:t>
            </a:r>
            <a:r>
              <a:rPr lang="en-GB" sz="3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to praise</a:t>
            </a:r>
            <a:r>
              <a:rPr lang="en-GB" sz="3600" i="1" dirty="0">
                <a:solidFill>
                  <a:srgbClr val="0070C0"/>
                </a:solidFill>
                <a:latin typeface="Calibri" panose="020F0502020204030204" pitchFamily="34" charset="0"/>
              </a:rPr>
              <a:t>. They will have a lifelong way </a:t>
            </a:r>
            <a:r>
              <a:rPr lang="en-GB" sz="3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to build </a:t>
            </a:r>
            <a:r>
              <a:rPr lang="en-GB" sz="3600" i="1" dirty="0">
                <a:solidFill>
                  <a:srgbClr val="0070C0"/>
                </a:solidFill>
                <a:latin typeface="Calibri" panose="020F0502020204030204" pitchFamily="34" charset="0"/>
              </a:rPr>
              <a:t>and repair their own confidence.</a:t>
            </a:r>
          </a:p>
          <a:p>
            <a:pPr marL="45720" indent="0">
              <a:buNone/>
            </a:pPr>
            <a:r>
              <a:rPr lang="en-GB" sz="2400" i="1" dirty="0">
                <a:solidFill>
                  <a:srgbClr val="0070C0"/>
                </a:solidFill>
                <a:latin typeface="Calibri" panose="020F0502020204030204" pitchFamily="34" charset="0"/>
              </a:rPr>
              <a:t>Dr. Carol </a:t>
            </a:r>
            <a:r>
              <a:rPr lang="en-GB" sz="24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Dweck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209" y="2316956"/>
            <a:ext cx="7886700" cy="32635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49" name="Picture 1" descr="Values Logo 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64" y="836712"/>
            <a:ext cx="3964781" cy="388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55576" y="5126267"/>
            <a:ext cx="6410325" cy="69770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100" i="1" dirty="0">
                <a:solidFill>
                  <a:srgbClr val="80000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Learning together in faith – always aiming for the best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11560" y="98068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11560" y="115213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306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24936" cy="61538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Tools for effective learning</a:t>
            </a:r>
          </a:p>
          <a:p>
            <a:pPr marL="45720" indent="0"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What do we mean by </a:t>
            </a:r>
            <a:r>
              <a:rPr lang="en-GB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mindset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?</a:t>
            </a:r>
            <a:endParaRPr lang="en-GB" sz="2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</a:rPr>
              <a:t>set of beliefs that determine somebody’s behaviour and outlook in life.</a:t>
            </a:r>
          </a:p>
          <a:p>
            <a:pPr marL="45720" indent="0"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Two </a:t>
            </a: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types of mindset:</a:t>
            </a:r>
          </a:p>
          <a:p>
            <a:pPr marL="45720" indent="0">
              <a:buNone/>
            </a:pP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 fixed mindset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 growth mindset</a:t>
            </a:r>
          </a:p>
          <a:p>
            <a:pPr marL="45720" indent="0" algn="ctr">
              <a:buNone/>
            </a:pPr>
            <a:endParaRPr lang="en-GB" sz="2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What do we mean by </a:t>
            </a:r>
            <a:r>
              <a:rPr lang="en-GB" sz="2800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metacognition</a:t>
            </a: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?</a:t>
            </a:r>
            <a:endParaRPr lang="en-GB" sz="2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process of thinking about our own thinking and learning</a:t>
            </a:r>
            <a:r>
              <a:rPr lang="en-GB" dirty="0" smtClean="0"/>
              <a:t>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621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Overview of </a:t>
            </a:r>
            <a:r>
              <a:rPr lang="en-GB" b="1" dirty="0" smtClean="0"/>
              <a:t>value to learners</a:t>
            </a:r>
            <a:endParaRPr lang="en-GB" b="1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87141" y="5441156"/>
            <a:ext cx="50911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887141" y="2582467"/>
            <a:ext cx="0" cy="28586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93295" y="5667375"/>
            <a:ext cx="2012156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00" dirty="0">
                <a:solidFill>
                  <a:prstClr val="black"/>
                </a:solidFill>
                <a:latin typeface="Arial"/>
                <a:cs typeface="Calibri" pitchFamily="34" charset="0"/>
              </a:rPr>
              <a:t>Cost per pupil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298848" y="3955600"/>
            <a:ext cx="2440781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00" dirty="0">
                <a:solidFill>
                  <a:prstClr val="black"/>
                </a:solidFill>
                <a:latin typeface="Arial"/>
                <a:cs typeface="Calibri" pitchFamily="34" charset="0"/>
              </a:rPr>
              <a:t>Effect Size (months gain)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804987" y="5441156"/>
            <a:ext cx="821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04987" y="2769394"/>
            <a:ext cx="821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887141" y="5441158"/>
            <a:ext cx="0" cy="595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1707357" y="5491163"/>
            <a:ext cx="359569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200" dirty="0">
                <a:solidFill>
                  <a:prstClr val="black"/>
                </a:solidFill>
                <a:latin typeface="Arial"/>
                <a:cs typeface="Calibri" pitchFamily="34" charset="0"/>
              </a:rPr>
              <a:t>£</a:t>
            </a:r>
            <a:r>
              <a:rPr lang="en-GB" sz="1200" dirty="0">
                <a:solidFill>
                  <a:prstClr val="black"/>
                </a:solidFill>
                <a:latin typeface="Arial"/>
              </a:rPr>
              <a:t>0</a:t>
            </a:r>
          </a:p>
        </p:txBody>
      </p: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1593056" y="5314951"/>
            <a:ext cx="253604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200" dirty="0">
                <a:solidFill>
                  <a:prstClr val="black"/>
                </a:solidFill>
                <a:latin typeface="Arial"/>
                <a:cs typeface="Calibri" pitchFamily="34" charset="0"/>
              </a:rPr>
              <a:t>0</a:t>
            </a: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1527573" y="2643188"/>
            <a:ext cx="359569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200" dirty="0">
                <a:solidFill>
                  <a:prstClr val="black"/>
                </a:solidFill>
                <a:latin typeface="Arial"/>
                <a:cs typeface="Calibri" pitchFamily="34" charset="0"/>
              </a:rPr>
              <a:t>10</a:t>
            </a: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6100762" y="5505451"/>
            <a:ext cx="661988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200" dirty="0">
                <a:solidFill>
                  <a:prstClr val="black"/>
                </a:solidFill>
                <a:latin typeface="Arial"/>
                <a:cs typeface="Calibri" pitchFamily="34" charset="0"/>
              </a:rPr>
              <a:t>£1000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431756" y="5443539"/>
            <a:ext cx="0" cy="595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450306" y="2769394"/>
            <a:ext cx="948929" cy="267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Feedback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332435" y="3037285"/>
            <a:ext cx="1227534" cy="398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 smtClean="0">
                <a:solidFill>
                  <a:prstClr val="black"/>
                </a:solidFill>
                <a:cs typeface="Calibri" pitchFamily="34" charset="0"/>
              </a:rPr>
              <a:t>Metacognition  and mindset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32435" y="3539729"/>
            <a:ext cx="1227534" cy="2940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Peer tutoring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07919" y="3527822"/>
            <a:ext cx="1228725" cy="2940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Pre-school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429375" y="3814763"/>
            <a:ext cx="1228725" cy="2952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1-1 tutoring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12144" y="3864770"/>
            <a:ext cx="942975" cy="2940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Homework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54229" y="4022219"/>
            <a:ext cx="846535" cy="2952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ICT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96678" y="4016183"/>
            <a:ext cx="1015132" cy="344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Outdoor learning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732735" y="4437543"/>
            <a:ext cx="1039415" cy="3821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 dirty="0" smtClean="0">
              <a:solidFill>
                <a:prstClr val="black"/>
              </a:solidFill>
              <a:cs typeface="Calibri" pitchFamily="34" charset="0"/>
            </a:endParaRPr>
          </a:p>
          <a:p>
            <a:pPr algn="ctr">
              <a:defRPr/>
            </a:pPr>
            <a:r>
              <a:rPr lang="en-GB" sz="1200" dirty="0" smtClean="0">
                <a:solidFill>
                  <a:prstClr val="black"/>
                </a:solidFill>
                <a:cs typeface="Calibri" pitchFamily="34" charset="0"/>
              </a:rPr>
              <a:t>Parental </a:t>
            </a: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involvement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075510" y="4758929"/>
            <a:ext cx="846534" cy="2952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Sports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617694" y="4022218"/>
            <a:ext cx="846535" cy="3476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Summer schools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787504" y="4346972"/>
            <a:ext cx="846534" cy="3905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After school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27711" y="4758930"/>
            <a:ext cx="1112044" cy="3393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Individualised learning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814172" y="4787505"/>
            <a:ext cx="868307" cy="4060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Learning styles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478882" y="5111354"/>
            <a:ext cx="941785" cy="2952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Arts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86201" y="5241131"/>
            <a:ext cx="1092994" cy="3905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Performance pay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112545" y="4887516"/>
            <a:ext cx="1092994" cy="3905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Teaching assistants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590111" y="4366024"/>
            <a:ext cx="1091803" cy="3917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Smaller classes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978819" y="5325666"/>
            <a:ext cx="1323975" cy="2952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Ability grouping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456260" y="4110039"/>
            <a:ext cx="942975" cy="2940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Phonics</a:t>
            </a:r>
            <a:endParaRPr lang="en-GB" sz="1350" dirty="0">
              <a:solidFill>
                <a:prstClr val="black"/>
              </a:solidFill>
              <a:cs typeface="Calibri" pitchFamily="34" charset="0"/>
            </a:endParaRPr>
          </a:p>
        </p:txBody>
      </p:sp>
      <p:grpSp>
        <p:nvGrpSpPr>
          <p:cNvPr id="23558" name="Group 23557"/>
          <p:cNvGrpSpPr/>
          <p:nvPr/>
        </p:nvGrpSpPr>
        <p:grpSpPr>
          <a:xfrm>
            <a:off x="1898705" y="2564904"/>
            <a:ext cx="5456129" cy="1834601"/>
            <a:chOff x="969569" y="2204864"/>
            <a:chExt cx="7274839" cy="2446134"/>
          </a:xfrm>
        </p:grpSpPr>
        <p:sp>
          <p:nvSpPr>
            <p:cNvPr id="41" name="Oval 40"/>
            <p:cNvSpPr/>
            <p:nvPr/>
          </p:nvSpPr>
          <p:spPr>
            <a:xfrm>
              <a:off x="969569" y="2204864"/>
              <a:ext cx="2450303" cy="244613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00008" y="3441700"/>
              <a:ext cx="42444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Independent learning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H="1" flipV="1">
              <a:off x="3414942" y="3366700"/>
              <a:ext cx="580994" cy="259666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391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93281"/>
            <a:ext cx="2624079" cy="2878256"/>
          </a:xfrm>
        </p:spPr>
        <p:txBody>
          <a:bodyPr/>
          <a:lstStyle/>
          <a:p>
            <a:pPr marL="0" indent="0" algn="ctr">
              <a:buNone/>
            </a:pPr>
            <a:r>
              <a:rPr lang="en-GB" sz="1800" u="sng" dirty="0">
                <a:hlinkClick r:id="rId2"/>
              </a:rPr>
              <a:t>https://www.youtube.com/watch?v=KUWn_TJTrnU</a:t>
            </a:r>
            <a:r>
              <a:rPr lang="en-GB" sz="1800" dirty="0"/>
              <a:t/>
            </a:r>
            <a:br>
              <a:rPr lang="en-GB" sz="18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076256" cy="3474720"/>
          </a:xfrm>
        </p:spPr>
        <p:txBody>
          <a:bodyPr/>
          <a:lstStyle/>
          <a:p>
            <a:pPr marL="45720" indent="0">
              <a:buNone/>
            </a:pPr>
            <a:r>
              <a:rPr lang="en-GB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Growth Mindset </a:t>
            </a:r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</a:rPr>
              <a:t>is an idea developed by 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GB" sz="3200" b="1" dirty="0" smtClean="0">
                <a:solidFill>
                  <a:srgbClr val="FF0000"/>
                </a:solidFill>
              </a:rPr>
              <a:t>Carol </a:t>
            </a:r>
            <a:r>
              <a:rPr lang="en-GB" sz="3200" b="1" dirty="0" err="1" smtClean="0">
                <a:solidFill>
                  <a:srgbClr val="FF0000"/>
                </a:solidFill>
              </a:rPr>
              <a:t>Dweck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071242" cy="46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9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764704"/>
            <a:ext cx="7848872" cy="5400600"/>
          </a:xfrm>
        </p:spPr>
        <p:txBody>
          <a:bodyPr/>
          <a:lstStyle/>
          <a:p>
            <a:pPr marL="45720" indent="0" algn="ctr">
              <a:buNone/>
            </a:pPr>
            <a:r>
              <a:rPr lang="en-GB" sz="3200" b="1" dirty="0">
                <a:solidFill>
                  <a:srgbClr val="FF0000"/>
                </a:solidFill>
                <a:latin typeface="Franklin Gothic Demi" panose="020B0703020102020204" pitchFamily="34" charset="0"/>
              </a:rPr>
              <a:t>Characteristics of a fixed mindset</a:t>
            </a:r>
            <a:endParaRPr lang="en-GB" sz="3200" dirty="0">
              <a:solidFill>
                <a:srgbClr val="FF0000"/>
              </a:solidFill>
              <a:latin typeface="Franklin Gothic Demi" panose="020B0703020102020204" pitchFamily="34" charset="0"/>
            </a:endParaRPr>
          </a:p>
          <a:p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Ability </a:t>
            </a:r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and intelligence are innate</a:t>
            </a:r>
          </a:p>
          <a:p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I</a:t>
            </a:r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ntelligence </a:t>
            </a:r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and ability cannot be changed</a:t>
            </a:r>
          </a:p>
          <a:p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T</a:t>
            </a:r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end </a:t>
            </a:r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to give up easily with tasks</a:t>
            </a:r>
          </a:p>
          <a:p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A</a:t>
            </a:r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void </a:t>
            </a:r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challenges</a:t>
            </a:r>
          </a:p>
          <a:p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F</a:t>
            </a:r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eel </a:t>
            </a:r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threatened by the success of others</a:t>
            </a:r>
          </a:p>
          <a:p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I</a:t>
            </a:r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gnore </a:t>
            </a:r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constructive criticism</a:t>
            </a:r>
          </a:p>
        </p:txBody>
      </p:sp>
    </p:spTree>
    <p:extLst>
      <p:ext uri="{BB962C8B-B14F-4D97-AF65-F5344CB8AC3E}">
        <p14:creationId xmlns:p14="http://schemas.microsoft.com/office/powerpoint/2010/main" val="38948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920880" cy="57938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GB" sz="3200" b="1" dirty="0">
                <a:solidFill>
                  <a:srgbClr val="FF0000"/>
                </a:solidFill>
                <a:latin typeface="Franklin Gothic Demi" panose="020B0703020102020204" pitchFamily="34" charset="0"/>
              </a:rPr>
              <a:t>Characteristics of a growth mindset</a:t>
            </a:r>
            <a:endParaRPr lang="en-GB" sz="3200" dirty="0">
              <a:solidFill>
                <a:srgbClr val="FF0000"/>
              </a:solidFill>
              <a:latin typeface="Franklin Gothic Demi" panose="020B0703020102020204" pitchFamily="34" charset="0"/>
            </a:endParaRPr>
          </a:p>
          <a:p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I</a:t>
            </a:r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ntelligence </a:t>
            </a:r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can be developed over </a:t>
            </a:r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time through </a:t>
            </a:r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effort, dedication and hard </a:t>
            </a:r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work</a:t>
            </a:r>
            <a:endParaRPr lang="en-GB" sz="3200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  <a:p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Persevere </a:t>
            </a:r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with </a:t>
            </a:r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tasks</a:t>
            </a:r>
            <a:endParaRPr lang="en-GB" sz="3200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  <a:p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E</a:t>
            </a:r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njoy challenges</a:t>
            </a:r>
            <a:endParaRPr lang="en-GB" sz="3200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  <a:p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S</a:t>
            </a:r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etbacks </a:t>
            </a:r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and </a:t>
            </a:r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criticism </a:t>
            </a:r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as lessons to be learnt </a:t>
            </a:r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from</a:t>
            </a:r>
            <a:endParaRPr lang="en-GB" sz="3200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  <a:p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I</a:t>
            </a:r>
            <a:r>
              <a:rPr lang="en-GB" sz="32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nspired </a:t>
            </a:r>
            <a:r>
              <a:rPr lang="en-GB" sz="3200" dirty="0">
                <a:solidFill>
                  <a:srgbClr val="0070C0"/>
                </a:solidFill>
                <a:latin typeface="Franklin Gothic Demi" panose="020B0703020102020204" pitchFamily="34" charset="0"/>
              </a:rPr>
              <a:t>by and learn from the success of others</a:t>
            </a:r>
            <a:endParaRPr lang="en-GB" sz="2600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6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2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340768"/>
            <a:ext cx="8229600" cy="51125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GB" sz="2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Research shows more </a:t>
            </a:r>
            <a:r>
              <a:rPr lang="en-GB" sz="2800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girls</a:t>
            </a:r>
            <a:r>
              <a:rPr lang="en-GB" sz="2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 have a fixed mindset than boys in </a:t>
            </a:r>
            <a:r>
              <a:rPr lang="en-GB" sz="2800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maths</a:t>
            </a:r>
          </a:p>
          <a:p>
            <a:pPr marL="45720" indent="0">
              <a:buNone/>
            </a:pPr>
            <a:r>
              <a:rPr lang="en-GB" sz="2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‘</a:t>
            </a:r>
            <a:r>
              <a:rPr lang="en-GB" sz="2800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Higher </a:t>
            </a:r>
            <a:r>
              <a:rPr lang="en-GB" sz="2800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attaining</a:t>
            </a:r>
            <a:r>
              <a:rPr lang="en-GB" sz="2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’ </a:t>
            </a:r>
            <a:r>
              <a:rPr lang="en-GB" sz="2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pupils often have a fixed mindset; having always received praise for being ‘clever’, they won’t take on further challenges for fear of losing that ‘clever’ label</a:t>
            </a:r>
          </a:p>
          <a:p>
            <a:pPr marL="45720" indent="0">
              <a:buNone/>
            </a:pPr>
            <a:r>
              <a:rPr lang="en-GB" sz="2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‘</a:t>
            </a:r>
            <a:r>
              <a:rPr lang="en-GB" sz="2800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Lower </a:t>
            </a:r>
            <a:r>
              <a:rPr lang="en-GB" sz="2800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attaining</a:t>
            </a:r>
            <a:r>
              <a:rPr lang="en-GB" sz="2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’ </a:t>
            </a:r>
            <a:r>
              <a:rPr lang="en-GB" sz="2800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pupils with a fixed mindset perceive themselves as ‘not smart’ and only ever capable of tackling ‘easy’ tasks</a:t>
            </a:r>
          </a:p>
          <a:p>
            <a:pPr marL="45720" indent="0">
              <a:buNone/>
            </a:pPr>
            <a:endParaRPr lang="en-GB" sz="2800" dirty="0" smtClean="0">
              <a:solidFill>
                <a:srgbClr val="0070C0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Font typeface="Georgia" pitchFamily="18" charset="0"/>
              <a:buNone/>
            </a:pPr>
            <a:r>
              <a:rPr lang="en-GB" sz="3000" b="1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These children </a:t>
            </a:r>
            <a:r>
              <a:rPr lang="en-GB" sz="3000" b="1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may see </a:t>
            </a:r>
            <a:r>
              <a:rPr lang="en-GB" sz="3000" b="1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‘failure’ as something to be avoided, so stay firmly in their comfort zone</a:t>
            </a:r>
          </a:p>
          <a:p>
            <a:endParaRPr lang="en-GB" dirty="0" smtClean="0">
              <a:latin typeface="Calibri" panose="020F05020202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7632848" cy="6092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GB" sz="3200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Likely groups with a ‘fixed mindset’</a:t>
            </a:r>
            <a:endParaRPr lang="en-GB" sz="3200" dirty="0">
              <a:solidFill>
                <a:srgbClr val="FF000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8270</TotalTime>
  <Words>586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Franklin Gothic Demi</vt:lpstr>
      <vt:lpstr>Franklin Gothic Medium</vt:lpstr>
      <vt:lpstr>Georgia</vt:lpstr>
      <vt:lpstr>Times New Roman</vt:lpstr>
      <vt:lpstr>Trebuchet MS</vt:lpstr>
      <vt:lpstr>Wingdings 3</vt:lpstr>
      <vt:lpstr>Facet</vt:lpstr>
      <vt:lpstr>Metacognition  Growth mindset</vt:lpstr>
      <vt:lpstr>PowerPoint Presentation</vt:lpstr>
      <vt:lpstr>PowerPoint Presentation</vt:lpstr>
      <vt:lpstr>Overview of value to learners</vt:lpstr>
      <vt:lpstr>https://www.youtube.com/watch?v=KUWn_TJTrnU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Lavant C.E.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</dc:creator>
  <cp:lastModifiedBy>Head</cp:lastModifiedBy>
  <cp:revision>31</cp:revision>
  <cp:lastPrinted>2022-11-24T17:41:02Z</cp:lastPrinted>
  <dcterms:created xsi:type="dcterms:W3CDTF">2018-03-19T13:23:00Z</dcterms:created>
  <dcterms:modified xsi:type="dcterms:W3CDTF">2022-11-24T18:39:12Z</dcterms:modified>
</cp:coreProperties>
</file>